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4"/>
  </p:notesMasterIdLst>
  <p:sldIdLst>
    <p:sldId id="363" r:id="rId2"/>
    <p:sldId id="281" r:id="rId3"/>
    <p:sldId id="349" r:id="rId4"/>
    <p:sldId id="346" r:id="rId5"/>
    <p:sldId id="352" r:id="rId6"/>
    <p:sldId id="355" r:id="rId7"/>
    <p:sldId id="323" r:id="rId8"/>
    <p:sldId id="366" r:id="rId9"/>
    <p:sldId id="367" r:id="rId10"/>
    <p:sldId id="371" r:id="rId11"/>
    <p:sldId id="360" r:id="rId12"/>
    <p:sldId id="284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6D"/>
    <a:srgbClr val="CC0000"/>
    <a:srgbClr val="004D86"/>
    <a:srgbClr val="000000"/>
    <a:srgbClr val="FFFFCC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87101" autoAdjust="0"/>
  </p:normalViewPr>
  <p:slideViewPr>
    <p:cSldViewPr>
      <p:cViewPr varScale="1">
        <p:scale>
          <a:sx n="67" d="100"/>
          <a:sy n="67" d="100"/>
        </p:scale>
        <p:origin x="164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B78DCE-8D28-4340-8D7E-F5C94D0C4959}" type="datetimeFigureOut">
              <a:rPr lang="sk-SK"/>
              <a:pPr>
                <a:defRPr/>
              </a:pPr>
              <a:t>27.1.2021</a:t>
            </a:fld>
            <a:endParaRPr lang="sk-SK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Klepnutím lze upravit styly předlohy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Třetí úroveň</a:t>
            </a:r>
          </a:p>
          <a:p>
            <a:pPr lvl="3"/>
            <a:r>
              <a:rPr lang="sk-SK" noProof="0"/>
              <a:t>Čtvrtá úroveň</a:t>
            </a:r>
          </a:p>
          <a:p>
            <a:pPr lvl="4"/>
            <a:r>
              <a:rPr lang="sk-SK" noProof="0"/>
              <a:t>Pátá úroveň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BF25984-ED60-4976-99CE-92A02A1CFC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13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Burza SŠ </a:t>
            </a:r>
            <a:r>
              <a:rPr lang="sk-SK" dirty="0" smtClean="0"/>
              <a:t>2020_2021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25984-ED60-4976-99CE-92A02A1CFC42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995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25984-ED60-4976-99CE-92A02A1CFC42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35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Naša škola má družobné</a:t>
            </a:r>
            <a:r>
              <a:rPr lang="sk-SK" baseline="0" dirty="0"/>
              <a:t> styky s Poľskom, ČR, Maďarskom a Nemeckom.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25984-ED60-4976-99CE-92A02A1CFC42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61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baseline="0" dirty="0"/>
              <a:t>Erasmus + (</a:t>
            </a:r>
            <a:r>
              <a:rPr lang="sk-SK" b="1" baseline="0" dirty="0" err="1"/>
              <a:t>Way</a:t>
            </a:r>
            <a:r>
              <a:rPr lang="sk-SK" b="1" baseline="0" dirty="0"/>
              <a:t> to Go)</a:t>
            </a:r>
            <a:r>
              <a:rPr lang="sk-SK" baseline="0" dirty="0"/>
              <a:t> – v rámci projektu spolupracujeme s 2 fínskymi školami, školou z Grécka, Talianska, Španielska, Turecka, a Islandu. Do projektu je zapojených takmer 40 žiakov 2. ročníka. Zúčastnili sme sa medzinárodných workshopov v 4 krajinách – pred 2 týždňami sme sa </a:t>
            </a:r>
            <a:r>
              <a:rPr lang="sk-SK" baseline="0" dirty="0" err="1"/>
              <a:t>vrátli</a:t>
            </a:r>
            <a:r>
              <a:rPr lang="sk-SK" baseline="0" dirty="0"/>
              <a:t> z Islandu.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25984-ED60-4976-99CE-92A02A1CFC42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4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k-SK" b="1" baseline="0" dirty="0" err="1"/>
              <a:t>Euroscola</a:t>
            </a:r>
            <a:r>
              <a:rPr lang="sk-SK" b="1" baseline="0" dirty="0"/>
              <a:t> </a:t>
            </a:r>
            <a:r>
              <a:rPr lang="sk-SK" baseline="0" dirty="0"/>
              <a:t>- 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umožňuje mladým ľuďom na jeden deň navštíviť Štrasburg a rokovať v budove Európskeho parlamentu ako ozajstní </a:t>
            </a:r>
            <a:r>
              <a:rPr lang="sk-SK" sz="1200" b="0" i="0" u="sng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europoslanci.</a:t>
            </a:r>
            <a:r>
              <a:rPr lang="sk-SK" sz="1200" b="0" i="0" u="sng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k-SK" sz="1200" b="0" i="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Koncom októbra odchádza skupina 24 žiakov do </a:t>
            </a:r>
            <a:r>
              <a:rPr lang="sk-SK" sz="1200" b="0" i="0" u="none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Strasburgu</a:t>
            </a:r>
            <a:r>
              <a:rPr lang="sk-SK" sz="1200" b="0" i="0" u="none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kde sa zúčastnia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jedného pracovného dňa v EÚ parlamente.</a:t>
            </a:r>
            <a:r>
              <a:rPr lang="sk-SK" sz="1200" b="0" i="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S ďalšími mladými </a:t>
            </a:r>
            <a:r>
              <a:rPr lang="sk-SK" sz="1200" b="0" i="0" kern="1200" baseline="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európanmi</a:t>
            </a:r>
            <a:r>
              <a:rPr lang="sk-SK" sz="1200" b="0" i="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(cca 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500 mladých ľudí) budeme spoločne uvažovať nad dôsledkami budovania Európy a využijeme</a:t>
            </a:r>
            <a:r>
              <a:rPr lang="sk-SK" sz="1200" b="0" i="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jazykové znalosti (ANJ) na dorozumenie sa so svojimi partnermi.</a:t>
            </a:r>
          </a:p>
          <a:p>
            <a:pPr marL="228600" indent="-228600">
              <a:buAutoNum type="arabicPeriod"/>
            </a:pPr>
            <a:r>
              <a:rPr lang="sk-SK" sz="1200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Fyzikálny</a:t>
            </a:r>
            <a:r>
              <a:rPr lang="sk-SK" sz="1200" b="1" i="0" kern="1200" baseline="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Paríž a návšteva </a:t>
            </a:r>
            <a:r>
              <a:rPr lang="sk-SK" sz="1200" b="1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Cernu</a:t>
            </a:r>
            <a:r>
              <a:rPr lang="sk-SK" sz="1200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 jeden z našich najobľúbenejších programov prispôsobený špeciálne pre </a:t>
            </a:r>
            <a:r>
              <a:rPr lang="sk-SK" sz="1200" b="0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fyzikárov</a:t>
            </a:r>
            <a:r>
              <a:rPr lang="sk-SK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! </a:t>
            </a:r>
          </a:p>
          <a:p>
            <a:pPr marL="228600" indent="-228600">
              <a:buAutoNum type="arabicPeriod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25984-ED60-4976-99CE-92A02A1CFC42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7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B0EEE45-1CB4-4EB0-B5EE-41E1BFDA889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90CB9-3001-4411-8B81-B44A55CAF6F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7BFED-8D99-4772-A64A-0C3A119EFC1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E999390-91F8-49E5-9040-14A21DEB711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12507-0A2B-4761-AFDC-5DB451385EA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40D8-DE58-4C80-9E31-B61E6CEDB0F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1CC7403-E6D5-4DA1-953F-4D4D61DE853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29F0D-206C-43BF-9B12-76EAB242E44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6FEC4-E08B-4F0D-B247-9AAE08FF863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28E6A-4C52-41F7-BE4F-180ABE7ECE7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2EDA-BFA1-4F3A-A24C-95DACF82EDC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  <p:transition spd="slow"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D73BE66-86AE-4416-9509-449DBE0A028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slow" advClick="0" advTm="9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2" descr="priesvitne k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4664"/>
            <a:ext cx="4536504" cy="60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dirty="0">
                <a:solidFill>
                  <a:srgbClr val="C00000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Medzinárodné a domáce projekty</a:t>
            </a:r>
            <a:endParaRPr lang="sk-SK" sz="3600" dirty="0">
              <a:solidFill>
                <a:srgbClr val="C00000"/>
              </a:solidFill>
              <a:latin typeface="Bell MT" pitchFamily="18" charset="0"/>
            </a:endParaRPr>
          </a:p>
        </p:txBody>
      </p:sp>
      <p:pic>
        <p:nvPicPr>
          <p:cNvPr id="9" name="Obrázok 8" descr="IMG_20181018_120739_upravene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43" y="1196752"/>
            <a:ext cx="3600400" cy="27003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07" y="4294837"/>
            <a:ext cx="5019707" cy="2257009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A1259D58-4A72-4DF4-B587-21A0147E0ACD}"/>
              </a:ext>
            </a:extLst>
          </p:cNvPr>
          <p:cNvSpPr txBox="1"/>
          <p:nvPr/>
        </p:nvSpPr>
        <p:spPr>
          <a:xfrm>
            <a:off x="3988929" y="1757958"/>
            <a:ext cx="501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Projekt </a:t>
            </a:r>
            <a:r>
              <a:rPr lang="sk-SK" dirty="0" err="1"/>
              <a:t>Euroscola</a:t>
            </a:r>
            <a:r>
              <a:rPr lang="sk-SK" dirty="0"/>
              <a:t> a návšteva </a:t>
            </a:r>
          </a:p>
          <a:p>
            <a:r>
              <a:rPr lang="sk-SK" dirty="0"/>
              <a:t>Európskeho parlamentu v Štrasburgu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08A469A-45DB-4964-85CE-4651F77EFB76}"/>
              </a:ext>
            </a:extLst>
          </p:cNvPr>
          <p:cNvSpPr txBox="1"/>
          <p:nvPr/>
        </p:nvSpPr>
        <p:spPr>
          <a:xfrm>
            <a:off x="446980" y="5201195"/>
            <a:ext cx="435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Prvý elektronický časopis </a:t>
            </a:r>
          </a:p>
          <a:p>
            <a:r>
              <a:rPr lang="sk-SK" dirty="0"/>
              <a:t>v anglickom jazyku - </a:t>
            </a:r>
            <a:r>
              <a:rPr lang="sk-SK" dirty="0" err="1"/>
              <a:t>Orindžik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995702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43926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OBĽÚBENÉ ŠTUDENTSKÉ AKCIE:</a:t>
            </a:r>
          </a:p>
          <a:p>
            <a:pPr marL="342900" indent="-342900" algn="ctr">
              <a:defRPr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sk-SK" sz="24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lyžiarsky kurz </a:t>
            </a: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vo Vysokých </a:t>
            </a:r>
          </a:p>
          <a:p>
            <a:pPr algn="ctr">
              <a:defRPr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Tatrách,</a:t>
            </a: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plavecký kurz</a:t>
            </a: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branný kurz</a:t>
            </a: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tradičný </a:t>
            </a:r>
            <a:r>
              <a:rPr lang="sk-SK" sz="24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školský ples</a:t>
            </a: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Obrázok 8" descr="plavecky_20.jpg"/>
          <p:cNvPicPr>
            <a:picLocks noChangeAspect="1"/>
          </p:cNvPicPr>
          <p:nvPr/>
        </p:nvPicPr>
        <p:blipFill rotWithShape="1">
          <a:blip r:embed="rId2" cstate="print"/>
          <a:srcRect t="4293"/>
          <a:stretch/>
        </p:blipFill>
        <p:spPr>
          <a:xfrm>
            <a:off x="2579688" y="4660900"/>
            <a:ext cx="2908300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 descr="ples_tretiakov2011_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648200"/>
            <a:ext cx="31384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ok 12" descr="braneck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251" y="4005064"/>
            <a:ext cx="2057549" cy="2743399"/>
          </a:xfrm>
          <a:prstGeom prst="rect">
            <a:avLst/>
          </a:prstGeom>
        </p:spPr>
      </p:pic>
      <p:pic>
        <p:nvPicPr>
          <p:cNvPr id="14" name="Obrázok 13" descr="IMG_20180918_113208_up_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636912"/>
            <a:ext cx="3539381" cy="1990902"/>
          </a:xfrm>
          <a:prstGeom prst="rect">
            <a:avLst/>
          </a:prstGeom>
        </p:spPr>
      </p:pic>
      <p:pic>
        <p:nvPicPr>
          <p:cNvPr id="8" name="Obrázok 7" descr="20180125_091734_uprav_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0"/>
            <a:ext cx="3441171" cy="25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4690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16894" cy="6858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6588"/>
            <a:ext cx="9144000" cy="13192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800" b="1" dirty="0">
                <a:solidFill>
                  <a:srgbClr val="C00000"/>
                </a:solidFill>
                <a:effectLst/>
                <a:latin typeface="Bell MT" pitchFamily="18" charset="0"/>
              </a:rPr>
              <a:t>Kontakt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9138"/>
            <a:ext cx="8748464" cy="4868862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sk-SK" b="1" dirty="0">
                <a:solidFill>
                  <a:srgbClr val="000000"/>
                </a:solidFill>
                <a:latin typeface="Arial Black" pitchFamily="34" charset="0"/>
              </a:rPr>
              <a:t>Tel.: +421 53 / 44 222 59</a:t>
            </a:r>
          </a:p>
          <a:p>
            <a:pPr algn="ctr" eaLnBrk="1" hangingPunct="1">
              <a:buFont typeface="Wingdings" pitchFamily="2" charset="2"/>
              <a:buNone/>
            </a:pPr>
            <a:endParaRPr lang="sk-SK" sz="800" b="1" dirty="0">
              <a:solidFill>
                <a:srgbClr val="0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sk-SK" b="1" dirty="0">
                <a:solidFill>
                  <a:srgbClr val="000000"/>
                </a:solidFill>
                <a:latin typeface="Arial Black" pitchFamily="34" charset="0"/>
              </a:rPr>
              <a:t>E-mail: </a:t>
            </a:r>
            <a:r>
              <a:rPr lang="sk-SK" b="1" u="sng" dirty="0" err="1">
                <a:solidFill>
                  <a:srgbClr val="004D86"/>
                </a:solidFill>
                <a:latin typeface="Arial Black" pitchFamily="34" charset="0"/>
              </a:rPr>
              <a:t>skola@gymsnv.sk</a:t>
            </a:r>
            <a:r>
              <a:rPr lang="sk-SK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sk-SK" sz="9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sk-SK" sz="2800" b="1" dirty="0">
                <a:solidFill>
                  <a:srgbClr val="000000"/>
                </a:solidFill>
                <a:latin typeface="Arial Black" pitchFamily="34" charset="0"/>
              </a:rPr>
              <a:t>Web: </a:t>
            </a:r>
            <a:r>
              <a:rPr lang="sk-SK" sz="2800" b="1" u="sng" dirty="0" err="1">
                <a:solidFill>
                  <a:srgbClr val="004D86"/>
                </a:solidFill>
                <a:latin typeface="Arial Black" pitchFamily="34" charset="0"/>
              </a:rPr>
              <a:t>www.gymsnv.sk</a:t>
            </a:r>
            <a:r>
              <a:rPr lang="sk-SK" sz="2800" b="1" dirty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sk-SK" sz="28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sk-SK" sz="2800" dirty="0">
                <a:solidFill>
                  <a:srgbClr val="004D86"/>
                </a:solidFill>
                <a:latin typeface="Arial Black" pitchFamily="34" charset="0"/>
              </a:rPr>
              <a:t>    </a:t>
            </a:r>
            <a:r>
              <a:rPr lang="sk-SK" sz="2800" b="1" u="sng" dirty="0">
                <a:solidFill>
                  <a:srgbClr val="004D86"/>
                </a:solidFill>
                <a:latin typeface="Arial Black" pitchFamily="34" charset="0"/>
              </a:rPr>
              <a:t>www.facebook.com/gymnaziumskolska7</a:t>
            </a:r>
          </a:p>
          <a:p>
            <a:pPr algn="ctr">
              <a:lnSpc>
                <a:spcPct val="160000"/>
              </a:lnSpc>
              <a:buNone/>
            </a:pPr>
            <a:r>
              <a:rPr lang="sk-SK" sz="2800" dirty="0">
                <a:solidFill>
                  <a:srgbClr val="004D86"/>
                </a:solidFill>
                <a:latin typeface="Arial Black" pitchFamily="34" charset="0"/>
              </a:rPr>
              <a:t>    </a:t>
            </a:r>
            <a:r>
              <a:rPr lang="sk-SK" sz="2800" b="1" u="sng" dirty="0" err="1">
                <a:solidFill>
                  <a:srgbClr val="004D86"/>
                </a:solidFill>
                <a:latin typeface="Arial Black" pitchFamily="34" charset="0"/>
              </a:rPr>
              <a:t>www.instagram.com</a:t>
            </a:r>
            <a:r>
              <a:rPr lang="sk-SK" sz="2800" b="1" u="sng" dirty="0">
                <a:solidFill>
                  <a:srgbClr val="004D86"/>
                </a:solidFill>
                <a:latin typeface="Arial Black" pitchFamily="34" charset="0"/>
              </a:rPr>
              <a:t>/</a:t>
            </a:r>
            <a:r>
              <a:rPr lang="sk-SK" sz="2800" b="1" u="sng" dirty="0" err="1">
                <a:solidFill>
                  <a:srgbClr val="004D86"/>
                </a:solidFill>
                <a:latin typeface="Arial Black" pitchFamily="34" charset="0"/>
              </a:rPr>
              <a:t>gymnaziumskolska</a:t>
            </a:r>
            <a:endParaRPr lang="sk-SK" sz="28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sk-SK" sz="2800" b="1" dirty="0">
                <a:solidFill>
                  <a:srgbClr val="000000"/>
                </a:solidFill>
                <a:latin typeface="Arial Black" pitchFamily="34" charset="0"/>
              </a:rPr>
              <a:t>     </a:t>
            </a:r>
            <a:r>
              <a:rPr lang="sk-SK" sz="2800" b="1" u="sng" dirty="0" err="1">
                <a:solidFill>
                  <a:srgbClr val="004D86"/>
                </a:solidFill>
                <a:latin typeface="Arial Black" pitchFamily="34" charset="0"/>
              </a:rPr>
              <a:t>www.youtube.com</a:t>
            </a:r>
            <a:r>
              <a:rPr lang="sk-SK" sz="2800" b="1" u="sng" dirty="0">
                <a:solidFill>
                  <a:srgbClr val="004D86"/>
                </a:solidFill>
                <a:latin typeface="Arial Black" pitchFamily="34" charset="0"/>
              </a:rPr>
              <a:t>/</a:t>
            </a:r>
            <a:r>
              <a:rPr lang="sk-SK" sz="2800" b="1" u="sng" dirty="0" err="1">
                <a:solidFill>
                  <a:srgbClr val="004D86"/>
                </a:solidFill>
                <a:latin typeface="Arial Black" pitchFamily="34" charset="0"/>
              </a:rPr>
              <a:t>gymsnv</a:t>
            </a:r>
            <a:r>
              <a:rPr lang="sk-SK" sz="2800" dirty="0"/>
              <a:t> </a:t>
            </a:r>
            <a:r>
              <a:rPr lang="sk-SK" sz="2800" b="1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sk-SK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323528" y="404664"/>
            <a:ext cx="79216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600" dirty="0">
                <a:latin typeface="Bell MT" pitchFamily="18" charset="0"/>
              </a:rPr>
              <a:t>Študijný odbor: 7902 J gymnázium</a:t>
            </a:r>
          </a:p>
          <a:p>
            <a:endParaRPr lang="sk-SK" sz="1600" b="0" dirty="0">
              <a:latin typeface="Bell MT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600" b="0" dirty="0">
                <a:latin typeface="Bell MT" pitchFamily="18" charset="0"/>
              </a:rPr>
              <a:t>Otvárame </a:t>
            </a:r>
            <a:r>
              <a:rPr lang="sk-SK" sz="2600" dirty="0">
                <a:latin typeface="Bell MT" pitchFamily="18" charset="0"/>
              </a:rPr>
              <a:t>všeobecnovzdelávacie</a:t>
            </a:r>
            <a:r>
              <a:rPr lang="sk-SK" sz="2600" b="0" dirty="0">
                <a:latin typeface="Bell MT" pitchFamily="18" charset="0"/>
              </a:rPr>
              <a:t> triedy </a:t>
            </a:r>
          </a:p>
          <a:p>
            <a:pPr>
              <a:lnSpc>
                <a:spcPct val="150000"/>
              </a:lnSpc>
            </a:pPr>
            <a:r>
              <a:rPr lang="sk-SK" sz="2600" b="0" dirty="0">
                <a:latin typeface="Bell MT" pitchFamily="18" charset="0"/>
              </a:rPr>
              <a:t>   a triedy </a:t>
            </a:r>
            <a:r>
              <a:rPr lang="sk-SK" sz="2600" dirty="0">
                <a:latin typeface="Bell MT" pitchFamily="18" charset="0"/>
              </a:rPr>
              <a:t>so zameraním</a:t>
            </a:r>
            <a:r>
              <a:rPr lang="sk-SK" sz="2600" b="0" dirty="0">
                <a:latin typeface="Bell MT" pitchFamily="18" charset="0"/>
              </a:rPr>
              <a:t> na: </a:t>
            </a:r>
          </a:p>
          <a:p>
            <a:r>
              <a:rPr lang="sk-SK" sz="2600" b="0" dirty="0">
                <a:latin typeface="Bell MT" pitchFamily="18" charset="0"/>
              </a:rPr>
              <a:t>       - cudzie jazyky</a:t>
            </a:r>
          </a:p>
          <a:p>
            <a:r>
              <a:rPr lang="sk-SK" sz="2600" b="0" dirty="0">
                <a:latin typeface="Bell MT" pitchFamily="18" charset="0"/>
              </a:rPr>
              <a:t>       - informatiku 	</a:t>
            </a:r>
            <a:endParaRPr lang="sk-SK" dirty="0"/>
          </a:p>
          <a:p>
            <a:endParaRPr lang="sk-SK" dirty="0"/>
          </a:p>
        </p:txBody>
      </p:sp>
      <p:sp>
        <p:nvSpPr>
          <p:cNvPr id="6" name="BlokTextu 3"/>
          <p:cNvSpPr txBox="1">
            <a:spLocks noChangeArrowheads="1"/>
          </p:cNvSpPr>
          <p:nvPr/>
        </p:nvSpPr>
        <p:spPr bwMode="auto">
          <a:xfrm>
            <a:off x="150092" y="5943253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0" dirty="0">
                <a:latin typeface="Bell MT" pitchFamily="18" charset="0"/>
              </a:rPr>
              <a:t>V školskom roku 2020/2021 študuje na škole 451 žiakov v 16 triedach</a:t>
            </a:r>
          </a:p>
        </p:txBody>
      </p:sp>
      <p:pic>
        <p:nvPicPr>
          <p:cNvPr id="7" name="Obrázok 6" descr="DSCF1175_op1_1024_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0124" y="3212976"/>
            <a:ext cx="4953876" cy="2680125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27965" y="571480"/>
            <a:ext cx="73949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Chceš byť úspešný</a:t>
            </a:r>
            <a:b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ako naši absolventi?</a:t>
            </a:r>
          </a:p>
        </p:txBody>
      </p:sp>
      <p:sp>
        <p:nvSpPr>
          <p:cNvPr id="3" name="Obdĺžnik 2"/>
          <p:cNvSpPr/>
          <p:nvPr/>
        </p:nvSpPr>
        <p:spPr>
          <a:xfrm>
            <a:off x="-88883" y="3022600"/>
            <a:ext cx="928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Začni tým, že sa prihlásiš</a:t>
            </a:r>
          </a:p>
        </p:txBody>
      </p:sp>
      <p:sp>
        <p:nvSpPr>
          <p:cNvPr id="5" name="Obdĺžnik 4"/>
          <p:cNvSpPr/>
          <p:nvPr/>
        </p:nvSpPr>
        <p:spPr>
          <a:xfrm>
            <a:off x="849779" y="4508500"/>
            <a:ext cx="75568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školu s viac ako</a:t>
            </a:r>
            <a:b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 ročnou históriou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8"/>
          <p:cNvSpPr txBox="1">
            <a:spLocks noChangeArrowheads="1"/>
          </p:cNvSpPr>
          <p:nvPr/>
        </p:nvSpPr>
        <p:spPr bwMode="auto">
          <a:xfrm>
            <a:off x="122044" y="188640"/>
            <a:ext cx="88582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sz="3200" b="0" dirty="0">
                <a:latin typeface="Bell MT" pitchFamily="18" charset="0"/>
              </a:rPr>
              <a:t> Možnosť vybrať si z </a:t>
            </a:r>
            <a:r>
              <a:rPr lang="sk-SK" sz="3200" u="sng" dirty="0">
                <a:latin typeface="Bell MT" pitchFamily="18" charset="0"/>
              </a:rPr>
              <a:t>25 voliteľných predmetov</a:t>
            </a:r>
            <a:r>
              <a:rPr lang="sk-SK" sz="3200" b="0" u="sng" dirty="0">
                <a:latin typeface="Bell MT" pitchFamily="18" charset="0"/>
              </a:rPr>
              <a:t> </a:t>
            </a:r>
            <a:r>
              <a:rPr lang="sk-SK" sz="3200" b="0" dirty="0">
                <a:latin typeface="Bell MT" pitchFamily="18" charset="0"/>
              </a:rPr>
              <a:t/>
            </a:r>
            <a:br>
              <a:rPr lang="sk-SK" sz="3200" b="0" dirty="0">
                <a:latin typeface="Bell MT" pitchFamily="18" charset="0"/>
              </a:rPr>
            </a:br>
            <a:r>
              <a:rPr lang="sk-SK" sz="3200" b="0" dirty="0">
                <a:latin typeface="Bell MT" pitchFamily="18" charset="0"/>
              </a:rPr>
              <a:t>   v 3. a 4. ročníku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200" b="0" dirty="0">
                <a:latin typeface="Bell MT" pitchFamily="18" charset="0"/>
              </a:rPr>
              <a:t> Používať </a:t>
            </a:r>
            <a:r>
              <a:rPr lang="sk-SK" sz="3200" dirty="0">
                <a:latin typeface="Bell MT" pitchFamily="18" charset="0"/>
              </a:rPr>
              <a:t>kopírovacie stroje </a:t>
            </a:r>
            <a:r>
              <a:rPr lang="sk-SK" sz="3200" u="sng" dirty="0">
                <a:latin typeface="Bell MT" pitchFamily="18" charset="0"/>
              </a:rPr>
              <a:t>zdarma</a:t>
            </a:r>
          </a:p>
          <a:p>
            <a:pPr>
              <a:lnSpc>
                <a:spcPct val="150000"/>
              </a:lnSpc>
            </a:pPr>
            <a:r>
              <a:rPr lang="sk-SK" sz="3200" b="0" dirty="0">
                <a:latin typeface="Bell MT" pitchFamily="18" charset="0"/>
              </a:rPr>
              <a:t>- </a:t>
            </a:r>
            <a:r>
              <a:rPr lang="sk-SK" sz="3200" dirty="0">
                <a:latin typeface="Bell MT" pitchFamily="18" charset="0"/>
              </a:rPr>
              <a:t>Nový športový areál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200" b="0" dirty="0">
                <a:latin typeface="Bell MT" pitchFamily="18" charset="0"/>
              </a:rPr>
              <a:t> </a:t>
            </a:r>
            <a:r>
              <a:rPr lang="sk-SK" sz="3200" u="sng" dirty="0">
                <a:latin typeface="Bell MT" pitchFamily="18" charset="0"/>
              </a:rPr>
              <a:t>Oddychová zóna</a:t>
            </a:r>
            <a:r>
              <a:rPr lang="sk-SK" sz="3200" b="0" u="sng" dirty="0">
                <a:latin typeface="Bell MT" pitchFamily="18" charset="0"/>
              </a:rPr>
              <a:t> </a:t>
            </a:r>
            <a:r>
              <a:rPr lang="sk-SK" sz="3200" b="0" dirty="0">
                <a:latin typeface="Bell MT" pitchFamily="18" charset="0"/>
              </a:rPr>
              <a:t>v záhrade školy </a:t>
            </a:r>
            <a:br>
              <a:rPr lang="sk-SK" sz="3200" b="0" dirty="0">
                <a:latin typeface="Bell MT" pitchFamily="18" charset="0"/>
              </a:rPr>
            </a:br>
            <a:r>
              <a:rPr lang="sk-SK" sz="3200" b="0" dirty="0">
                <a:latin typeface="Bell MT" pitchFamily="18" charset="0"/>
              </a:rPr>
              <a:t>   s environmentálnou učebňou </a:t>
            </a:r>
            <a:endParaRPr lang="sk-SK" sz="3200" u="sng" dirty="0">
              <a:latin typeface="Bell MT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200" b="0" dirty="0">
                <a:latin typeface="Bell MT" pitchFamily="18" charset="0"/>
              </a:rPr>
              <a:t> M</a:t>
            </a:r>
            <a:r>
              <a:rPr lang="sk-SK" sz="3200" dirty="0">
                <a:latin typeface="Bell MT" pitchFamily="18" charset="0"/>
              </a:rPr>
              <a:t>edzinárodné projekty a výmenné pobyty</a:t>
            </a:r>
            <a:r>
              <a:rPr lang="sk-SK" sz="3200" b="0" dirty="0">
                <a:latin typeface="Bell MT" pitchFamily="18" charset="0"/>
              </a:rPr>
              <a:t/>
            </a:r>
            <a:br>
              <a:rPr lang="sk-SK" sz="3200" b="0" dirty="0">
                <a:latin typeface="Bell MT" pitchFamily="18" charset="0"/>
              </a:rPr>
            </a:br>
            <a:r>
              <a:rPr lang="sk-SK" sz="3200" b="0" dirty="0">
                <a:latin typeface="Bell MT" pitchFamily="18" charset="0"/>
              </a:rPr>
              <a:t>  </a:t>
            </a:r>
            <a:r>
              <a:rPr lang="sk-SK" sz="3200" u="sng" dirty="0">
                <a:latin typeface="Bell MT" pitchFamily="18" charset="0"/>
              </a:rPr>
              <a:t>v zahraničí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Obrázok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851920" cy="253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 flipV="1">
            <a:off x="6891338" y="4222750"/>
            <a:ext cx="20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sk-SK" b="0"/>
          </a:p>
        </p:txBody>
      </p:sp>
      <p:pic>
        <p:nvPicPr>
          <p:cNvPr id="6" name="Picture 4" descr="Obrázok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6" y="1904132"/>
            <a:ext cx="4139952" cy="303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altanok_01_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5064"/>
            <a:ext cx="4381500" cy="23749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uc_tel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876" y="980728"/>
            <a:ext cx="4572000" cy="217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8" descr="https://mail.gymsnv.sk/squirrelmail/src/download.php?passed_id=29&amp;mailbox=INBOX&amp;ent_id=8&amp;absolute_dl=true"/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7655" name="AutoShape 10" descr="https://mail.gymsnv.sk/squirrelmail/src/download.php?passed_id=29&amp;mailbox=INBOX&amp;ent_id=8&amp;absolute_dl=true"/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8" name="Picture 4" descr="DSC_0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47755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ucebna_pos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211960" cy="3158970"/>
          </a:xfrm>
          <a:prstGeom prst="rect">
            <a:avLst/>
          </a:prstGeom>
        </p:spPr>
      </p:pic>
      <p:pic>
        <p:nvPicPr>
          <p:cNvPr id="9" name="Obrázok 8" descr="ucebna_telo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4187957" cy="3140968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5000"/>
              </a:schemeClr>
            </a:gs>
            <a:gs pos="18000">
              <a:srgbClr val="FF6600">
                <a:alpha val="62000"/>
              </a:srgbClr>
            </a:gs>
            <a:gs pos="70000">
              <a:srgbClr val="FFFFCC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1" y="692696"/>
            <a:ext cx="4499992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000000"/>
                </a:solidFill>
              </a:rPr>
              <a:t> </a:t>
            </a:r>
            <a:endParaRPr lang="sk-SK" sz="28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r>
              <a:rPr lang="sk-SK" sz="2800" dirty="0">
                <a:solidFill>
                  <a:srgbClr val="000000"/>
                </a:solidFill>
              </a:rPr>
              <a:t>                                                                            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467544" y="33911"/>
            <a:ext cx="81260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 dirty="0">
                <a:solidFill>
                  <a:srgbClr val="C00000"/>
                </a:solidFill>
                <a:latin typeface="Bell MT" pitchFamily="18" charset="0"/>
              </a:rPr>
              <a:t>Partnerské vzťahy a výmenné pobyty pre žiakov školy v Poľsku, Česku, Nemecku a v Rusku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613026" cy="24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4587492" cy="261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H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77072"/>
            <a:ext cx="3729074" cy="2489157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dirty="0">
                <a:solidFill>
                  <a:srgbClr val="C00000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Medzinárodné projekty – </a:t>
            </a:r>
            <a:r>
              <a:rPr lang="sk-SK" sz="3600" dirty="0" err="1">
                <a:solidFill>
                  <a:srgbClr val="C00000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Erasmus</a:t>
            </a:r>
            <a:r>
              <a:rPr lang="sk-SK" sz="3600" dirty="0">
                <a:solidFill>
                  <a:srgbClr val="C00000"/>
                </a:solidFill>
                <a:latin typeface="Bell MT" pitchFamily="18" charset="0"/>
                <a:ea typeface="Tahoma" pitchFamily="34" charset="0"/>
                <a:cs typeface="Tahoma" pitchFamily="34" charset="0"/>
              </a:rPr>
              <a:t>+</a:t>
            </a:r>
            <a:endParaRPr lang="sk-SK" sz="3600" dirty="0">
              <a:solidFill>
                <a:srgbClr val="C00000"/>
              </a:solidFill>
              <a:latin typeface="Bell MT" pitchFamily="18" charset="0"/>
            </a:endParaRPr>
          </a:p>
        </p:txBody>
      </p:sp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107504" y="1268760"/>
            <a:ext cx="8979346" cy="53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600" dirty="0">
                <a:latin typeface="Bell MT" pitchFamily="18" charset="0"/>
              </a:rPr>
              <a:t>SOCIAL MEDIA TO PROMOTE EDUCATION BESIDES FUN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b="0" dirty="0">
                <a:latin typeface="Bell MT" pitchFamily="18" charset="0"/>
              </a:rPr>
              <a:t>Využitie sociálnych médií vo vyučovaní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300" b="0" dirty="0">
                <a:latin typeface="Bell MT" pitchFamily="18" charset="0"/>
              </a:rPr>
              <a:t>Zúčastnené krajiny: Taliansko, Francúzsko, Turecko, Česko a Slovensko</a:t>
            </a:r>
          </a:p>
          <a:p>
            <a:pPr algn="ctr">
              <a:lnSpc>
                <a:spcPct val="150000"/>
              </a:lnSpc>
            </a:pPr>
            <a:r>
              <a:rPr lang="sk-SK" sz="2600" b="0" dirty="0">
                <a:latin typeface="Bell MT" pitchFamily="18" charset="0"/>
              </a:rPr>
              <a:t> </a:t>
            </a:r>
            <a:r>
              <a:rPr lang="sk-SK" sz="2600" dirty="0">
                <a:latin typeface="Bell MT" pitchFamily="18" charset="0"/>
              </a:rPr>
              <a:t>OLD PLACES – NEW SPACES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b="0" dirty="0">
                <a:latin typeface="Bell MT" pitchFamily="18" charset="0"/>
              </a:rPr>
              <a:t>Pretvorenie miesta na našej škole, v našom meste na nové učebné priestory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300" b="0" dirty="0">
                <a:latin typeface="Bell MT" pitchFamily="18" charset="0"/>
              </a:rPr>
              <a:t>Zúčastnené krajiny: Slovensko, Turecko, Lotyšsko, Litva</a:t>
            </a:r>
          </a:p>
          <a:p>
            <a:pPr>
              <a:lnSpc>
                <a:spcPct val="150000"/>
              </a:lnSpc>
            </a:pPr>
            <a:endParaRPr lang="sk-SK" sz="2600" b="0" dirty="0">
              <a:latin typeface="Bell MT" pitchFamily="18" charset="0"/>
            </a:endParaRP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>
            <a:spLocks noChangeArrowheads="1"/>
          </p:cNvSpPr>
          <p:nvPr/>
        </p:nvSpPr>
        <p:spPr bwMode="auto">
          <a:xfrm>
            <a:off x="107504" y="0"/>
            <a:ext cx="89793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600" dirty="0">
                <a:latin typeface="Bell MT" pitchFamily="18" charset="0"/>
              </a:rPr>
              <a:t>Projekt Medzinárodnej ceny vojvodu z Edinburghu </a:t>
            </a:r>
          </a:p>
          <a:p>
            <a:pPr algn="ctr">
              <a:lnSpc>
                <a:spcPct val="150000"/>
              </a:lnSpc>
            </a:pPr>
            <a:endParaRPr lang="sk-SK" dirty="0">
              <a:latin typeface="Bell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b="0" dirty="0">
                <a:latin typeface="Bell MT" pitchFamily="18" charset="0"/>
              </a:rPr>
              <a:t>Podpora mladých ľudí na ich ceste k samostatnosti, sebavedomiu, úspechu v živote a sociálnemu </a:t>
            </a:r>
            <a:r>
              <a:rPr lang="sk-SK" sz="2400" b="0" dirty="0" smtClean="0">
                <a:latin typeface="Bell MT" pitchFamily="18" charset="0"/>
              </a:rPr>
              <a:t>cíteniu</a:t>
            </a:r>
            <a:r>
              <a:rPr lang="sk-SK" sz="2400" b="0" dirty="0">
                <a:latin typeface="Bell MT" pitchFamily="18" charset="0"/>
              </a:rPr>
              <a:t/>
            </a:r>
            <a:br>
              <a:rPr lang="sk-SK" sz="2400" b="0" dirty="0">
                <a:latin typeface="Bell MT" pitchFamily="18" charset="0"/>
              </a:rPr>
            </a:br>
            <a:r>
              <a:rPr lang="sk-SK" sz="2400" b="0" dirty="0">
                <a:latin typeface="Bell MT" pitchFamily="18" charset="0"/>
              </a:rPr>
              <a:t>V programe </a:t>
            </a:r>
            <a:r>
              <a:rPr lang="sk-SK" sz="2400" b="0" dirty="0" err="1">
                <a:latin typeface="Bell MT" pitchFamily="18" charset="0"/>
              </a:rPr>
              <a:t>DofE</a:t>
            </a:r>
            <a:r>
              <a:rPr lang="sk-SK" sz="2400" b="0" dirty="0">
                <a:latin typeface="Bell MT" pitchFamily="18" charset="0"/>
              </a:rPr>
              <a:t> si mladí ľudia stanovujú individuálne ciele a výzvy </a:t>
            </a:r>
            <a:br>
              <a:rPr lang="sk-SK" sz="2400" b="0" dirty="0">
                <a:latin typeface="Bell MT" pitchFamily="18" charset="0"/>
              </a:rPr>
            </a:br>
            <a:r>
              <a:rPr lang="sk-SK" sz="2400" b="0" dirty="0">
                <a:latin typeface="Bell MT" pitchFamily="18" charset="0"/>
              </a:rPr>
              <a:t>v niekoľkých aktivitách a na ceste k ich splneniu </a:t>
            </a:r>
          </a:p>
          <a:p>
            <a:pPr>
              <a:lnSpc>
                <a:spcPct val="150000"/>
              </a:lnSpc>
            </a:pPr>
            <a:endParaRPr lang="sk-SK" sz="2600" b="0" dirty="0">
              <a:latin typeface="Bell MT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sk-SK" sz="2800" dirty="0">
                <a:latin typeface="Bell MT" pitchFamily="18" charset="0"/>
              </a:rPr>
              <a:t>IT Akadémia – vzdelávanie pre 21. storočie</a:t>
            </a:r>
            <a:endParaRPr lang="sk-SK" sz="2600" dirty="0">
              <a:latin typeface="Bell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b="0" dirty="0">
                <a:latin typeface="Bell MT" pitchFamily="18" charset="0"/>
              </a:rPr>
              <a:t>Inovácia prírodovedného a technického vzdelávania na ZŠ a SŠ </a:t>
            </a:r>
            <a:br>
              <a:rPr lang="sk-SK" sz="2400" b="0" dirty="0">
                <a:latin typeface="Bell MT" pitchFamily="18" charset="0"/>
              </a:rPr>
            </a:br>
            <a:r>
              <a:rPr lang="sk-SK" sz="2400" b="0" dirty="0">
                <a:latin typeface="Bell MT" pitchFamily="18" charset="0"/>
              </a:rPr>
              <a:t>so zameraním na informatiku a IKT, orientácia mladých ľudí </a:t>
            </a:r>
            <a:br>
              <a:rPr lang="sk-SK" sz="2400" b="0" dirty="0">
                <a:latin typeface="Bell MT" pitchFamily="18" charset="0"/>
              </a:rPr>
            </a:br>
            <a:r>
              <a:rPr lang="sk-SK" sz="2400" b="0" dirty="0">
                <a:latin typeface="Bell MT" pitchFamily="18" charset="0"/>
              </a:rPr>
              <a:t>na uplatnenie sa v IT sektore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497</Words>
  <Application>Microsoft Office PowerPoint</Application>
  <PresentationFormat>Prezentácia na obrazovke (4:3)</PresentationFormat>
  <Paragraphs>62</Paragraphs>
  <Slides>12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2" baseType="lpstr">
      <vt:lpstr>Arial Black</vt:lpstr>
      <vt:lpstr>Bell MT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1_Cestovanie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Gymnázium, Školská 7 SNV</dc:title>
  <dc:creator>PaJ, KoS</dc:creator>
  <cp:lastModifiedBy>student</cp:lastModifiedBy>
  <cp:revision>266</cp:revision>
  <dcterms:created xsi:type="dcterms:W3CDTF">2011-11-13T20:15:11Z</dcterms:created>
  <dcterms:modified xsi:type="dcterms:W3CDTF">2021-01-27T15:01:53Z</dcterms:modified>
</cp:coreProperties>
</file>