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handoutMasterIdLst>
    <p:handoutMasterId r:id="rId9"/>
  </p:handoutMasterIdLst>
  <p:sldIdLst>
    <p:sldId id="257" r:id="rId6"/>
    <p:sldId id="270" r:id="rId7"/>
    <p:sldId id="271" r:id="rId8"/>
  </p:sldIdLst>
  <p:sldSz cx="9144000" cy="6858000" type="screen4x3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0937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987" autoAdjust="0"/>
    <p:restoredTop sz="99290" autoAdjust="0"/>
  </p:normalViewPr>
  <p:slideViewPr>
    <p:cSldViewPr snapToGrid="0">
      <p:cViewPr varScale="1">
        <p:scale>
          <a:sx n="117" d="100"/>
          <a:sy n="117" d="100"/>
        </p:scale>
        <p:origin x="-23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107203-5630-4067-AF4B-9DBD28C76BFD}" type="datetimeFigureOut">
              <a:rPr lang="cs-CZ" smtClean="0"/>
              <a:t>3.1.2019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2F3AA7-5989-4B1E-A26D-A4B5500F8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04699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2556429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graphicFrame>
        <p:nvGraphicFramePr>
          <p:cNvPr id="8" name="Tabulka 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118303269"/>
              </p:ext>
            </p:extLst>
          </p:nvPr>
        </p:nvGraphicFramePr>
        <p:xfrm>
          <a:off x="0" y="6306457"/>
          <a:ext cx="9152238" cy="552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8743">
                  <a:extLst>
                    <a:ext uri="{9D8B030D-6E8A-4147-A177-3AD203B41FA5}">
                      <a16:colId xmlns:a16="http://schemas.microsoft.com/office/drawing/2014/main" xmlns="" val="2910290663"/>
                    </a:ext>
                  </a:extLst>
                </a:gridCol>
                <a:gridCol w="5118835">
                  <a:extLst>
                    <a:ext uri="{9D8B030D-6E8A-4147-A177-3AD203B41FA5}">
                      <a16:colId xmlns:a16="http://schemas.microsoft.com/office/drawing/2014/main" xmlns="" val="2345665926"/>
                    </a:ext>
                  </a:extLst>
                </a:gridCol>
                <a:gridCol w="1754660">
                  <a:extLst>
                    <a:ext uri="{9D8B030D-6E8A-4147-A177-3AD203B41FA5}">
                      <a16:colId xmlns:a16="http://schemas.microsoft.com/office/drawing/2014/main" xmlns="" val="1178739229"/>
                    </a:ext>
                  </a:extLst>
                </a:gridCol>
              </a:tblGrid>
              <a:tr h="55248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093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fvz.unob.cz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192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55137376"/>
                  </a:ext>
                </a:extLst>
              </a:tr>
            </a:tbl>
          </a:graphicData>
        </a:graphic>
      </p:graphicFrame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1807" y="6364814"/>
            <a:ext cx="1441262" cy="433888"/>
          </a:xfrm>
          <a:prstGeom prst="rect">
            <a:avLst/>
          </a:prstGeom>
        </p:spPr>
      </p:pic>
      <p:graphicFrame>
        <p:nvGraphicFramePr>
          <p:cNvPr id="9" name="Tabulka 8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819921162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xmlns="" val="2910290663"/>
                    </a:ext>
                  </a:extLst>
                </a:gridCol>
                <a:gridCol w="5868086">
                  <a:extLst>
                    <a:ext uri="{9D8B030D-6E8A-4147-A177-3AD203B41FA5}">
                      <a16:colId xmlns:a16="http://schemas.microsoft.com/office/drawing/2014/main" xmlns="" val="2345665926"/>
                    </a:ext>
                  </a:extLst>
                </a:gridCol>
                <a:gridCol w="2158314">
                  <a:extLst>
                    <a:ext uri="{9D8B030D-6E8A-4147-A177-3AD203B41FA5}">
                      <a16:colId xmlns:a16="http://schemas.microsoft.com/office/drawing/2014/main" xmlns="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0937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192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55137376"/>
                  </a:ext>
                </a:extLst>
              </a:tr>
            </a:tbl>
          </a:graphicData>
        </a:graphic>
      </p:graphicFrame>
      <p:pic>
        <p:nvPicPr>
          <p:cNvPr id="12" name="Obrázek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1878" y="127642"/>
            <a:ext cx="5690206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857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3.1.2019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006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3.1.2019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36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45438"/>
            <a:ext cx="78867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31059"/>
            <a:ext cx="7886700" cy="3645904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graphicFrame>
        <p:nvGraphicFramePr>
          <p:cNvPr id="12" name="Tabulka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101041"/>
              </p:ext>
            </p:extLst>
          </p:nvPr>
        </p:nvGraphicFramePr>
        <p:xfrm>
          <a:off x="0" y="6306457"/>
          <a:ext cx="9152238" cy="552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8743">
                  <a:extLst>
                    <a:ext uri="{9D8B030D-6E8A-4147-A177-3AD203B41FA5}">
                      <a16:colId xmlns:a16="http://schemas.microsoft.com/office/drawing/2014/main" xmlns="" val="2910290663"/>
                    </a:ext>
                  </a:extLst>
                </a:gridCol>
                <a:gridCol w="5118835">
                  <a:extLst>
                    <a:ext uri="{9D8B030D-6E8A-4147-A177-3AD203B41FA5}">
                      <a16:colId xmlns:a16="http://schemas.microsoft.com/office/drawing/2014/main" xmlns="" val="2345665926"/>
                    </a:ext>
                  </a:extLst>
                </a:gridCol>
                <a:gridCol w="1754660">
                  <a:extLst>
                    <a:ext uri="{9D8B030D-6E8A-4147-A177-3AD203B41FA5}">
                      <a16:colId xmlns:a16="http://schemas.microsoft.com/office/drawing/2014/main" xmlns="" val="1178739229"/>
                    </a:ext>
                  </a:extLst>
                </a:gridCol>
              </a:tblGrid>
              <a:tr h="55248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093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fvz.unob.cz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192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55137376"/>
                  </a:ext>
                </a:extLst>
              </a:tr>
            </a:tbl>
          </a:graphicData>
        </a:graphic>
      </p:graphicFrame>
      <p:pic>
        <p:nvPicPr>
          <p:cNvPr id="15" name="Obrázek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1807" y="6364814"/>
            <a:ext cx="1441262" cy="433888"/>
          </a:xfrm>
          <a:prstGeom prst="rect">
            <a:avLst/>
          </a:prstGeom>
        </p:spPr>
      </p:pic>
      <p:graphicFrame>
        <p:nvGraphicFramePr>
          <p:cNvPr id="14" name="Tabulka 13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018983175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xmlns="" val="2910290663"/>
                    </a:ext>
                  </a:extLst>
                </a:gridCol>
                <a:gridCol w="5868086">
                  <a:extLst>
                    <a:ext uri="{9D8B030D-6E8A-4147-A177-3AD203B41FA5}">
                      <a16:colId xmlns:a16="http://schemas.microsoft.com/office/drawing/2014/main" xmlns="" val="2345665926"/>
                    </a:ext>
                  </a:extLst>
                </a:gridCol>
                <a:gridCol w="2158314">
                  <a:extLst>
                    <a:ext uri="{9D8B030D-6E8A-4147-A177-3AD203B41FA5}">
                      <a16:colId xmlns:a16="http://schemas.microsoft.com/office/drawing/2014/main" xmlns="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0937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192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55137376"/>
                  </a:ext>
                </a:extLst>
              </a:tr>
            </a:tbl>
          </a:graphicData>
        </a:graphic>
      </p:graphicFrame>
      <p:pic>
        <p:nvPicPr>
          <p:cNvPr id="16" name="Obrázek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1878" y="127642"/>
            <a:ext cx="5690206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038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3.1.2019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4723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3.1.2019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7461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3.1.2019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5194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3.1.2019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242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3.1.2019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3454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3.1.2019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310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3.1.2019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6783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B6A58-7A36-4533-8DE5-521D633956D1}" type="datetimeFigureOut">
              <a:rPr lang="cs-CZ" smtClean="0"/>
              <a:t>3.1.2019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2297339"/>
              </p:ext>
            </p:extLst>
          </p:nvPr>
        </p:nvGraphicFramePr>
        <p:xfrm>
          <a:off x="0" y="6306457"/>
          <a:ext cx="9152238" cy="552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8743">
                  <a:extLst>
                    <a:ext uri="{9D8B030D-6E8A-4147-A177-3AD203B41FA5}">
                      <a16:colId xmlns:a16="http://schemas.microsoft.com/office/drawing/2014/main" xmlns="" val="2910290663"/>
                    </a:ext>
                  </a:extLst>
                </a:gridCol>
                <a:gridCol w="5118835">
                  <a:extLst>
                    <a:ext uri="{9D8B030D-6E8A-4147-A177-3AD203B41FA5}">
                      <a16:colId xmlns:a16="http://schemas.microsoft.com/office/drawing/2014/main" xmlns="" val="2345665926"/>
                    </a:ext>
                  </a:extLst>
                </a:gridCol>
                <a:gridCol w="1754660">
                  <a:extLst>
                    <a:ext uri="{9D8B030D-6E8A-4147-A177-3AD203B41FA5}">
                      <a16:colId xmlns:a16="http://schemas.microsoft.com/office/drawing/2014/main" xmlns="" val="1178739229"/>
                    </a:ext>
                  </a:extLst>
                </a:gridCol>
              </a:tblGrid>
              <a:tr h="55248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093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fvz.unob.cz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192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55137376"/>
                  </a:ext>
                </a:extLst>
              </a:tr>
            </a:tbl>
          </a:graphicData>
        </a:graphic>
      </p:graphicFrame>
      <p:pic>
        <p:nvPicPr>
          <p:cNvPr id="8" name="Obrázek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1807" y="6364814"/>
            <a:ext cx="1441262" cy="433888"/>
          </a:xfrm>
          <a:prstGeom prst="rect">
            <a:avLst/>
          </a:prstGeom>
        </p:spPr>
      </p:pic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69125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xmlns="" val="2910290663"/>
                    </a:ext>
                  </a:extLst>
                </a:gridCol>
                <a:gridCol w="5868086">
                  <a:extLst>
                    <a:ext uri="{9D8B030D-6E8A-4147-A177-3AD203B41FA5}">
                      <a16:colId xmlns:a16="http://schemas.microsoft.com/office/drawing/2014/main" xmlns="" val="2345665926"/>
                    </a:ext>
                  </a:extLst>
                </a:gridCol>
                <a:gridCol w="2158314">
                  <a:extLst>
                    <a:ext uri="{9D8B030D-6E8A-4147-A177-3AD203B41FA5}">
                      <a16:colId xmlns:a16="http://schemas.microsoft.com/office/drawing/2014/main" xmlns="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0937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192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55137376"/>
                  </a:ext>
                </a:extLst>
              </a:tr>
            </a:tbl>
          </a:graphicData>
        </a:graphic>
      </p:graphicFrame>
      <p:pic>
        <p:nvPicPr>
          <p:cNvPr id="10" name="Obrázek 9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1878" y="127642"/>
            <a:ext cx="5690206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964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8046" y="1052736"/>
            <a:ext cx="4709704" cy="9114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Studijní </a:t>
            </a:r>
            <a:r>
              <a:rPr lang="en-US" sz="3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pre</a:t>
            </a:r>
            <a:r>
              <a:rPr lang="cs-CZ" sz="3200" u="sng" dirty="0" err="1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cs-CZ" sz="32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enční</a:t>
            </a:r>
            <a:r>
              <a:rPr lang="cs-CZ" sz="3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obory</a:t>
            </a:r>
            <a:br>
              <a:rPr lang="cs-CZ" sz="32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4294" y="2060193"/>
            <a:ext cx="4891754" cy="38905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2800" algn="l">
              <a:tabLst>
                <a:tab pos="444500" algn="l"/>
              </a:tabLst>
            </a:pPr>
            <a:r>
              <a:rPr lang="cs-CZ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Vojenské všeobecné lékařství</a:t>
            </a:r>
          </a:p>
          <a:p>
            <a:pPr marL="82800" algn="l">
              <a:spcBef>
                <a:spcPts val="600"/>
              </a:spcBef>
              <a:tabLst>
                <a:tab pos="444500" algn="l"/>
              </a:tabLst>
            </a:pPr>
            <a:r>
              <a:rPr lang="cs-CZ" sz="2000" dirty="0" smtClean="0">
                <a:cs typeface="Arial" panose="020B0604020202020204" pitchFamily="34" charset="0"/>
              </a:rPr>
              <a:t>6 let,  MUDr.</a:t>
            </a:r>
            <a:r>
              <a:rPr lang="en-US" sz="2000" dirty="0" smtClean="0">
                <a:cs typeface="Arial" panose="020B0604020202020204" pitchFamily="34" charset="0"/>
              </a:rPr>
              <a:t>, 30</a:t>
            </a:r>
            <a:r>
              <a:rPr lang="cs-CZ" sz="2000" dirty="0" smtClean="0">
                <a:cs typeface="Arial" panose="020B0604020202020204" pitchFamily="34" charset="0"/>
              </a:rPr>
              <a:t> směr. č./36 přijímaných</a:t>
            </a:r>
          </a:p>
          <a:p>
            <a:pPr marL="714375" indent="-630238">
              <a:buFont typeface="Wingdings" panose="05000000000000000000" pitchFamily="2" charset="2"/>
              <a:buChar char="Ø"/>
              <a:tabLst>
                <a:tab pos="444500" algn="l"/>
              </a:tabLst>
            </a:pPr>
            <a:endParaRPr lang="cs-CZ" sz="800" b="1" dirty="0" smtClean="0">
              <a:cs typeface="Arial" panose="020B0604020202020204" pitchFamily="34" charset="0"/>
            </a:endParaRPr>
          </a:p>
          <a:p>
            <a:pPr marL="82562" algn="l">
              <a:tabLst>
                <a:tab pos="444500" algn="l"/>
              </a:tabLst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Vojenské zubní lékařství</a:t>
            </a:r>
          </a:p>
          <a:p>
            <a:pPr marL="82562" algn="l">
              <a:spcBef>
                <a:spcPts val="600"/>
              </a:spcBef>
              <a:tabLst>
                <a:tab pos="444500" algn="l"/>
              </a:tabLst>
            </a:pPr>
            <a:r>
              <a:rPr lang="cs-CZ" sz="2000" dirty="0" smtClean="0">
                <a:cs typeface="Arial" panose="020B0604020202020204" pitchFamily="34" charset="0"/>
              </a:rPr>
              <a:t>5 let, </a:t>
            </a:r>
            <a:r>
              <a:rPr lang="cs-CZ" sz="2000" dirty="0" err="1" smtClean="0">
                <a:cs typeface="Arial" panose="020B0604020202020204" pitchFamily="34" charset="0"/>
              </a:rPr>
              <a:t>MDDr</a:t>
            </a:r>
            <a:r>
              <a:rPr lang="cs-CZ" sz="2000" dirty="0" smtClean="0">
                <a:cs typeface="Arial" panose="020B0604020202020204" pitchFamily="34" charset="0"/>
              </a:rPr>
              <a:t>., 3/4</a:t>
            </a:r>
          </a:p>
          <a:p>
            <a:pPr marL="714375" indent="-630238" algn="l">
              <a:tabLst>
                <a:tab pos="444500" algn="l"/>
              </a:tabLst>
            </a:pPr>
            <a:endParaRPr lang="cs-CZ" sz="800" b="1" dirty="0" smtClean="0">
              <a:cs typeface="Arial" panose="020B0604020202020204" pitchFamily="34" charset="0"/>
            </a:endParaRPr>
          </a:p>
          <a:p>
            <a:pPr marL="84137" algn="l">
              <a:tabLst>
                <a:tab pos="444500" algn="l"/>
              </a:tabLst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Vojenská farmacie</a:t>
            </a:r>
          </a:p>
          <a:p>
            <a:pPr marL="84137" algn="l">
              <a:spcBef>
                <a:spcPts val="600"/>
              </a:spcBef>
              <a:tabLst>
                <a:tab pos="444500" algn="l"/>
              </a:tabLst>
            </a:pPr>
            <a:r>
              <a:rPr lang="cs-CZ" sz="2000" dirty="0" smtClean="0">
                <a:cs typeface="Arial" panose="020B0604020202020204" pitchFamily="34" charset="0"/>
              </a:rPr>
              <a:t>5 let,  Mgr., 2/2</a:t>
            </a:r>
          </a:p>
          <a:p>
            <a:pPr marL="714375" indent="-630238" algn="l">
              <a:tabLst>
                <a:tab pos="444500" algn="l"/>
              </a:tabLst>
            </a:pPr>
            <a:endParaRPr lang="cs-CZ" sz="800" dirty="0" smtClean="0">
              <a:cs typeface="Arial" panose="020B0604020202020204" pitchFamily="34" charset="0"/>
            </a:endParaRPr>
          </a:p>
          <a:p>
            <a:pPr marL="84137" algn="l">
              <a:tabLst>
                <a:tab pos="444500" algn="l"/>
              </a:tabLst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Zdravotnický záchranář</a:t>
            </a:r>
          </a:p>
          <a:p>
            <a:pPr marL="84137" algn="l">
              <a:spcBef>
                <a:spcPts val="600"/>
              </a:spcBef>
              <a:tabLst>
                <a:tab pos="444500" algn="l"/>
              </a:tabLst>
            </a:pPr>
            <a:r>
              <a:rPr lang="cs-CZ" sz="2000" dirty="0" smtClean="0">
                <a:cs typeface="Arial" panose="020B0604020202020204" pitchFamily="34" charset="0"/>
              </a:rPr>
              <a:t>3 roky, Bc., 10/12</a:t>
            </a:r>
            <a:endParaRPr lang="en-US" sz="2000" dirty="0">
              <a:cs typeface="Arial" panose="020B0604020202020204" pitchFamily="34" charset="0"/>
            </a:endParaRPr>
          </a:p>
        </p:txBody>
      </p:sp>
      <p:pic>
        <p:nvPicPr>
          <p:cNvPr id="6" name="Picture 2" descr="P:\grafika\Zetochová\FOTKY\FOTO Smyčka\Výcvik a výuka studentů\Dsc_0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6048" y="1337352"/>
            <a:ext cx="3895580" cy="2287538"/>
          </a:xfrm>
          <a:prstGeom prst="rect">
            <a:avLst/>
          </a:prstGeom>
          <a:noFill/>
          <a:ln w="22225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P:\grafika\Zetochová\FOTKY\20140918_Výcvik_studentů_FVZ\DSC0266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6048" y="3754501"/>
            <a:ext cx="3895580" cy="2300068"/>
          </a:xfrm>
          <a:prstGeom prst="rect">
            <a:avLst/>
          </a:prstGeom>
          <a:noFill/>
          <a:ln w="22225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681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2"/>
          <p:cNvSpPr txBox="1">
            <a:spLocks/>
          </p:cNvSpPr>
          <p:nvPr/>
        </p:nvSpPr>
        <p:spPr>
          <a:xfrm>
            <a:off x="0" y="1064420"/>
            <a:ext cx="9143999" cy="66351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Termíny konání přijímacích zkoušek pro AR 2019/2020</a:t>
            </a:r>
            <a:endParaRPr lang="cs-C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1"/>
          <p:cNvSpPr txBox="1">
            <a:spLocks/>
          </p:cNvSpPr>
          <p:nvPr/>
        </p:nvSpPr>
        <p:spPr>
          <a:xfrm>
            <a:off x="233364" y="2044700"/>
            <a:ext cx="7289005" cy="37988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725" algn="l"/>
            <a:r>
              <a:rPr lang="cs-CZ" b="1" dirty="0" smtClean="0"/>
              <a:t>Vojenské všeobecné lékařství a Vojenské zubní lékařství</a:t>
            </a:r>
          </a:p>
          <a:p>
            <a:pPr marL="449263" indent="-363538" algn="l"/>
            <a:r>
              <a:rPr lang="cs-CZ" sz="1600" b="1" dirty="0" smtClean="0"/>
              <a:t>	</a:t>
            </a:r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19. 6. 2019</a:t>
            </a:r>
          </a:p>
          <a:p>
            <a:pPr marL="449263" indent="-363538" algn="l"/>
            <a:endParaRPr lang="cs-CZ" b="1" dirty="0" smtClean="0">
              <a:sym typeface="Symbol"/>
            </a:endParaRPr>
          </a:p>
          <a:p>
            <a:pPr marL="85725" algn="l"/>
            <a:r>
              <a:rPr lang="cs-CZ" b="1" dirty="0" smtClean="0">
                <a:sym typeface="Symbol"/>
              </a:rPr>
              <a:t>Vojenská farmacie</a:t>
            </a:r>
          </a:p>
          <a:p>
            <a:pPr marL="449263" indent="-363538" algn="l"/>
            <a:r>
              <a:rPr lang="cs-CZ" sz="1600" b="1" dirty="0" smtClean="0">
                <a:sym typeface="Symbol"/>
              </a:rPr>
              <a:t>	</a:t>
            </a:r>
            <a:r>
              <a:rPr lang="cs-CZ" b="1" dirty="0" smtClean="0">
                <a:sym typeface="Symbol"/>
              </a:rPr>
              <a:t> </a:t>
            </a:r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8. 6. 2019</a:t>
            </a:r>
          </a:p>
          <a:p>
            <a:pPr marL="449263" indent="-363538" algn="l"/>
            <a:endParaRPr lang="cs-CZ" sz="1050" b="1" dirty="0" smtClean="0">
              <a:sym typeface="Symbol"/>
            </a:endParaRPr>
          </a:p>
          <a:p>
            <a:pPr marL="85725" algn="l"/>
            <a:r>
              <a:rPr lang="cs-CZ" b="1" dirty="0" smtClean="0">
                <a:sym typeface="Symbol"/>
              </a:rPr>
              <a:t>Zdravotnický záchranář</a:t>
            </a:r>
          </a:p>
          <a:p>
            <a:pPr marL="85588" algn="l"/>
            <a:r>
              <a:rPr lang="cs-CZ" b="1" dirty="0">
                <a:sym typeface="Symbol"/>
              </a:rPr>
              <a:t> </a:t>
            </a:r>
            <a:r>
              <a:rPr lang="cs-CZ" b="1" dirty="0" smtClean="0">
                <a:sym typeface="Symbol"/>
              </a:rPr>
              <a:t>     </a:t>
            </a:r>
            <a:r>
              <a:rPr lang="cs-C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6</a:t>
            </a:r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. 6. 2019</a:t>
            </a:r>
            <a:endParaRPr lang="cs-CZ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514" y="2792866"/>
            <a:ext cx="4433887" cy="295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8551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2"/>
          <p:cNvSpPr>
            <a:spLocks noGrp="1"/>
          </p:cNvSpPr>
          <p:nvPr/>
        </p:nvSpPr>
        <p:spPr bwMode="auto">
          <a:xfrm>
            <a:off x="0" y="960120"/>
            <a:ext cx="9144000" cy="4530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6778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6778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6778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6778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6778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778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778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778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778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7863" algn="l"/>
              </a:tabLst>
            </a:pPr>
            <a:r>
              <a:rPr kumimoji="0" lang="cs-CZ" altLang="cs-CZ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</a:rPr>
              <a:t>Den otevřených dveří FVZ HK</a:t>
            </a:r>
            <a:endParaRPr kumimoji="0" lang="cs-CZ" altLang="cs-C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7863" algn="l"/>
              </a:tabLst>
            </a:pPr>
            <a:endParaRPr kumimoji="0" lang="cs-CZ" altLang="cs-CZ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lt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7863" algn="l"/>
              </a:tabLst>
            </a:pPr>
            <a:endParaRPr lang="cs-CZ" altLang="cs-CZ" sz="1600" b="1" dirty="0">
              <a:solidFill>
                <a:srgbClr val="000000"/>
              </a:solidFill>
              <a:latin typeface="+mn-lt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7863" algn="l"/>
              </a:tabLst>
            </a:pPr>
            <a:endParaRPr kumimoji="0" lang="cs-CZ" altLang="cs-CZ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lt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7863" algn="l"/>
              </a:tabLst>
            </a:pPr>
            <a:endParaRPr lang="cs-CZ" altLang="cs-CZ" sz="1600" b="1" dirty="0">
              <a:solidFill>
                <a:srgbClr val="000000"/>
              </a:solidFill>
              <a:latin typeface="+mn-lt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7863" algn="l"/>
              </a:tabLst>
            </a:pPr>
            <a:endParaRPr kumimoji="0" lang="cs-CZ" altLang="cs-CZ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lt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7863" algn="l"/>
              </a:tabLst>
            </a:pPr>
            <a:endParaRPr kumimoji="0" lang="cs-CZ" altLang="cs-CZ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lt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7863" algn="l"/>
              </a:tabLst>
            </a:pPr>
            <a:endParaRPr kumimoji="0" lang="en-US" alt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7863" algn="l"/>
              </a:tabLst>
            </a:pPr>
            <a:endParaRPr lang="en-US" altLang="cs-CZ" sz="1400" dirty="0">
              <a:latin typeface="+mn-lt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7863" algn="l"/>
              </a:tabLst>
            </a:pPr>
            <a:endParaRPr kumimoji="0" lang="cs-CZ" alt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itchFamily="18" charset="0"/>
            </a:endParaRPr>
          </a:p>
          <a:p>
            <a:pPr marL="457200" marR="0" lvl="1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77863" algn="l"/>
              </a:tabLst>
            </a:pP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itchFamily="34" charset="0"/>
                <a:sym typeface="Wingdings" pitchFamily="2" charset="2"/>
              </a:rPr>
              <a:t>Zahájení proběhne v danou hodinu v budově FVZ UO, Třebešská 1575,  Hradec Králové</a:t>
            </a:r>
            <a:r>
              <a:rPr kumimoji="0" lang="en-US" altLang="cs-CZ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itchFamily="34" charset="0"/>
                <a:sym typeface="Wingdings" pitchFamily="2" charset="2"/>
              </a:rPr>
              <a:t>.</a:t>
            </a:r>
            <a:endParaRPr kumimoji="0" lang="cs-CZ" altLang="cs-CZ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lt"/>
              <a:ea typeface="Calibri" pitchFamily="34" charset="0"/>
              <a:sym typeface="Wingdings" pitchFamily="2" charset="2"/>
            </a:endParaRPr>
          </a:p>
          <a:p>
            <a:pPr marL="457200" marR="0" lvl="1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77863" algn="l"/>
              </a:tabLst>
            </a:pPr>
            <a:r>
              <a:rPr kumimoji="0" lang="cs-CZ" altLang="cs-CZ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itchFamily="34" charset="0"/>
                <a:sym typeface="Wingdings" pitchFamily="2" charset="2"/>
              </a:rPr>
              <a:t>Představení jednotlivých</a:t>
            </a: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itchFamily="34" charset="0"/>
                <a:sym typeface="Wingdings" pitchFamily="2" charset="2"/>
              </a:rPr>
              <a:t> </a:t>
            </a:r>
            <a:r>
              <a:rPr kumimoji="0" lang="cs-CZ" altLang="cs-CZ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itchFamily="34" charset="0"/>
                <a:sym typeface="Wingdings" pitchFamily="2" charset="2"/>
              </a:rPr>
              <a:t>studijních programů</a:t>
            </a: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itchFamily="34" charset="0"/>
                <a:sym typeface="Wingdings" pitchFamily="2" charset="2"/>
              </a:rPr>
              <a:t>.</a:t>
            </a:r>
            <a:endParaRPr kumimoji="0" lang="cs-CZ" alt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itchFamily="18" charset="0"/>
              <a:sym typeface="Wingdings" pitchFamily="2" charset="2"/>
            </a:endParaRPr>
          </a:p>
          <a:p>
            <a:pPr marL="457200" marR="0" lvl="1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77863" algn="l"/>
              </a:tabLst>
            </a:pP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itchFamily="34" charset="0"/>
                <a:sym typeface="Wingdings" pitchFamily="2" charset="2"/>
              </a:rPr>
              <a:t>Seznámení s</a:t>
            </a:r>
            <a:r>
              <a:rPr kumimoji="0" lang="cs-CZ" altLang="cs-CZ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itchFamily="34" charset="0"/>
                <a:sym typeface="Wingdings" pitchFamily="2" charset="2"/>
              </a:rPr>
              <a:t> požadavky k přijímacímu řízení </a:t>
            </a: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itchFamily="34" charset="0"/>
                <a:sym typeface="Wingdings" pitchFamily="2" charset="2"/>
              </a:rPr>
              <a:t>pro akademický rok 2019/2020.</a:t>
            </a:r>
            <a:endParaRPr kumimoji="0" lang="cs-CZ" alt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itchFamily="18" charset="0"/>
              <a:sym typeface="Wingdings" pitchFamily="2" charset="2"/>
            </a:endParaRPr>
          </a:p>
          <a:p>
            <a:pPr marL="457200" marR="0" lvl="1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77863" algn="l"/>
              </a:tabLst>
            </a:pPr>
            <a:r>
              <a:rPr kumimoji="0" lang="cs-CZ" altLang="cs-CZ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itchFamily="34" charset="0"/>
                <a:sym typeface="Wingdings" pitchFamily="2" charset="2"/>
              </a:rPr>
              <a:t>Beseda</a:t>
            </a: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itchFamily="34" charset="0"/>
                <a:sym typeface="Wingdings" pitchFamily="2" charset="2"/>
              </a:rPr>
              <a:t> </a:t>
            </a:r>
            <a:r>
              <a:rPr kumimoji="0" lang="cs-CZ" altLang="cs-CZ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itchFamily="34" charset="0"/>
                <a:sym typeface="Wingdings" pitchFamily="2" charset="2"/>
              </a:rPr>
              <a:t>s představiteli fakulty</a:t>
            </a: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itchFamily="34" charset="0"/>
                <a:sym typeface="Wingdings" pitchFamily="2" charset="2"/>
              </a:rPr>
              <a:t> a zástupci současných</a:t>
            </a:r>
            <a:r>
              <a:rPr kumimoji="0" lang="cs-CZ" altLang="cs-CZ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itchFamily="34" charset="0"/>
                <a:sym typeface="Wingdings" pitchFamily="2" charset="2"/>
              </a:rPr>
              <a:t> studentů </a:t>
            </a: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itchFamily="34" charset="0"/>
                <a:sym typeface="Wingdings" pitchFamily="2" charset="2"/>
              </a:rPr>
              <a:t>FVZ UO.</a:t>
            </a:r>
            <a:endParaRPr kumimoji="0" lang="cs-CZ" alt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itchFamily="18" charset="0"/>
              <a:sym typeface="Wingdings" pitchFamily="2" charset="2"/>
            </a:endParaRPr>
          </a:p>
          <a:p>
            <a:pPr marL="457200" marR="0" lvl="1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77863" algn="l"/>
              </a:tabLst>
            </a:pPr>
            <a:r>
              <a:rPr kumimoji="0" lang="cs-CZ" altLang="cs-CZ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itchFamily="34" charset="0"/>
                <a:sym typeface="Wingdings" pitchFamily="2" charset="2"/>
              </a:rPr>
              <a:t>Prohlídka </a:t>
            </a: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itchFamily="34" charset="0"/>
                <a:sym typeface="Wingdings" pitchFamily="2" charset="2"/>
              </a:rPr>
              <a:t>vybraných pracovišť fakulty, včetně ubytovacích prostor studentů.</a:t>
            </a:r>
          </a:p>
          <a:p>
            <a:pPr marL="457200" marR="0" lvl="1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"/>
              <a:tabLst>
                <a:tab pos="677863" algn="l"/>
              </a:tabLst>
            </a:pPr>
            <a:endParaRPr kumimoji="0" lang="cs-CZ" alt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itchFamily="18" charset="0"/>
              <a:sym typeface="Wingdings" pitchFamily="2" charset="2"/>
            </a:endParaRPr>
          </a:p>
          <a:p>
            <a:pPr marL="457200" marR="0" lvl="1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77863" algn="l"/>
              </a:tabLst>
            </a:pP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itchFamily="34" charset="0"/>
                <a:sym typeface="Wingdings" pitchFamily="2" charset="2"/>
              </a:rPr>
              <a:t>Motorizovaní návštěvníci mohou zaparkovat na  parkovišti vedle fakulty.</a:t>
            </a:r>
            <a:endParaRPr kumimoji="0" lang="cs-CZ" alt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itchFamily="18" charset="0"/>
              <a:sym typeface="Wingdings" pitchFamily="2" charset="2"/>
            </a:endParaRPr>
          </a:p>
          <a:p>
            <a:pPr marL="457200" marR="0" lvl="1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77863" algn="l"/>
              </a:tabLst>
            </a:pP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itchFamily="34" charset="0"/>
                <a:sym typeface="Wingdings" pitchFamily="2" charset="2"/>
              </a:rPr>
              <a:t>MHD ze zastávky Terminál HD nebo Hlavní nádraží - autobusem číslo 9 nebo číslo 24 na zastávku Fakultní nemocnice    B a poté pěšky asi 10 minut na konec areálu Fakultní nemocnice HK.</a:t>
            </a:r>
          </a:p>
          <a:p>
            <a:pPr marL="457200" marR="0" lvl="1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"/>
              <a:tabLst>
                <a:tab pos="677863" algn="l"/>
              </a:tabLst>
            </a:pPr>
            <a:endParaRPr kumimoji="0" lang="cs-CZ" alt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itchFamily="18" charset="0"/>
              <a:sym typeface="Wingdings" pitchFamily="2" charset="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7863" algn="l"/>
              </a:tabLst>
            </a:pPr>
            <a:r>
              <a:rPr kumimoji="0" lang="cs-CZ" altLang="cs-CZ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sym typeface="Wingdings" pitchFamily="2" charset="2"/>
              </a:rPr>
              <a:t>V době od 9:00 a od 11:00 hodin dne 12. ledna 2019 lze navštívit i Den otevřených dveří na Lékařské fakultě Univerzity Karlovy v budově Výukového centra UK v areálu Fakultní nemocnice v Hradci Králové.</a:t>
            </a:r>
            <a:endParaRPr kumimoji="0" lang="cs-CZ" altLang="cs-CZ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lt"/>
              <a:ea typeface="Times New Roman" pitchFamily="18" charset="0"/>
              <a:sym typeface="Wingdings" pitchFamily="2" charset="2"/>
            </a:endParaRPr>
          </a:p>
        </p:txBody>
      </p:sp>
      <p:sp>
        <p:nvSpPr>
          <p:cNvPr id="3" name="Obdélník 11"/>
          <p:cNvSpPr>
            <a:spLocks noChangeArrowheads="1"/>
          </p:cNvSpPr>
          <p:nvPr/>
        </p:nvSpPr>
        <p:spPr bwMode="auto">
          <a:xfrm>
            <a:off x="179512" y="2060847"/>
            <a:ext cx="342900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12"/>
          <p:cNvSpPr>
            <a:spLocks noChangeArrowheads="1"/>
          </p:cNvSpPr>
          <p:nvPr/>
        </p:nvSpPr>
        <p:spPr bwMode="auto">
          <a:xfrm>
            <a:off x="506187" y="2060846"/>
            <a:ext cx="831428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sobota 12. ledna 2019</a:t>
            </a:r>
            <a:endParaRPr kumimoji="0" lang="cs-CZ" altLang="cs-C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od 9:00 a 13:00 hodin</a:t>
            </a:r>
            <a:endParaRPr kumimoji="0" lang="cs-CZ" altLang="cs-C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FVZ UO v HK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780061"/>
      </p:ext>
    </p:extLst>
  </p:cSld>
  <p:clrMapOvr>
    <a:masterClrMapping/>
  </p:clrMapOvr>
</p:sld>
</file>

<file path=ppt/theme/theme1.xml><?xml version="1.0" encoding="utf-8"?>
<a:theme xmlns:a="http://schemas.openxmlformats.org/drawingml/2006/main" name="FVZ UO_Boštíková_Brno_10.10.2017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VZ-PDVVM-Boštíková-CJ" id="{9A8D60C4-3BF7-4A54-847A-0400EC110800}" vid="{6B543E87-0743-4518-B247-154B08A7CD43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8C81A9692E2304F805F9C0C709FE0CA" ma:contentTypeVersion="7" ma:contentTypeDescription="Vytvoří nový dokument" ma:contentTypeScope="" ma:versionID="aae8caf2d686d761e0f07e57c7f02979">
  <xsd:schema xmlns:xsd="http://www.w3.org/2001/XMLSchema" xmlns:xs="http://www.w3.org/2001/XMLSchema" xmlns:p="http://schemas.microsoft.com/office/2006/metadata/properties" xmlns:ns2="f242274d-c577-47b4-9953-4e44103112f8" xmlns:ns3="e934d7ba-d00a-4f08-ad66-67ce6f4199d0" targetNamespace="http://schemas.microsoft.com/office/2006/metadata/properties" ma:root="true" ma:fieldsID="932d2f79fd0e5d1a6384e323239cad28" ns2:_="" ns3:_="">
    <xsd:import namespace="f242274d-c577-47b4-9953-4e44103112f8"/>
    <xsd:import namespace="e934d7ba-d00a-4f08-ad66-67ce6f4199d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Druh_x0020_formul_x00e1__x0159_e"/>
                <xsd:element ref="ns3:Jazyk_x0020_formul_x00e1__x0159_e"/>
                <xsd:element ref="ns3:Oblast_x0020_formul_x00e1__x0159_e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42274d-c577-47b4-9953-4e44103112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4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34d7ba-d00a-4f08-ad66-67ce6f4199d0" elementFormDefault="qualified">
    <xsd:import namespace="http://schemas.microsoft.com/office/2006/documentManagement/types"/>
    <xsd:import namespace="http://schemas.microsoft.com/office/infopath/2007/PartnerControls"/>
    <xsd:element name="Druh_x0020_formul_x00e1__x0159_e" ma:index="11" ma:displayName="Druh formuláře" ma:format="Dropdown" ma:internalName="Druh_x0020_formul_x00e1__x0159_e">
      <xsd:simpleType>
        <xsd:restriction base="dms:Choice">
          <xsd:enumeration value="formulář, tiskopis"/>
          <xsd:enumeration value="pokyny k vyplnění"/>
          <xsd:enumeration value="vzor dokumentu, zápisu"/>
          <xsd:enumeration value="vzor vyplnění formuláře"/>
        </xsd:restriction>
      </xsd:simpleType>
    </xsd:element>
    <xsd:element name="Jazyk_x0020_formul_x00e1__x0159_e" ma:index="12" ma:displayName="Jazyk formuláře" ma:format="Dropdown" ma:internalName="Jazyk_x0020_formul_x00e1__x0159_e">
      <xsd:simpleType>
        <xsd:restriction base="dms:Choice">
          <xsd:enumeration value="CZ"/>
          <xsd:enumeration value="EN"/>
        </xsd:restriction>
      </xsd:simpleType>
    </xsd:element>
    <xsd:element name="Oblast_x0020_formul_x00e1__x0159_e" ma:index="13" ma:displayName="Oblast formuláře" ma:format="Dropdown" ma:internalName="Oblast_x0020_formul_x00e1__x0159_e">
      <xsd:simpleType>
        <xsd:restriction base="dms:Choice">
          <xsd:enumeration value="bezpečnost informací"/>
          <xsd:enumeration value="BOZP a PO"/>
          <xsd:enumeration value="finanční zabezpečení"/>
          <xsd:enumeration value="jiné"/>
          <xsd:enumeration value="Knihovna UO"/>
          <xsd:enumeration value="kultura, spolky apod."/>
          <xsd:enumeration value="logistika"/>
          <xsd:enumeration value="odbory"/>
          <xsd:enumeration value="organizační"/>
          <xsd:enumeration value="organizační, správní"/>
          <xsd:enumeration value="personalistika"/>
          <xsd:enumeration value="podpora práce uživatelů s IS"/>
          <xsd:enumeration value="studium a výuka"/>
          <xsd:enumeration value="tělovýchova, sport"/>
          <xsd:enumeration value="výzkum a vývoj"/>
          <xsd:enumeration value="zahraniční styk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ruh_x0020_formul_x00e1__x0159_e xmlns="e934d7ba-d00a-4f08-ad66-67ce6f4199d0">formulář, tiskopis</Druh_x0020_formul_x00e1__x0159_e>
    <Jazyk_x0020_formul_x00e1__x0159_e xmlns="e934d7ba-d00a-4f08-ad66-67ce6f4199d0">CZ</Jazyk_x0020_formul_x00e1__x0159_e>
    <Oblast_x0020_formul_x00e1__x0159_e xmlns="e934d7ba-d00a-4f08-ad66-67ce6f4199d0">organizační</Oblast_x0020_formul_x00e1__x0159_e>
    <_dlc_DocId xmlns="f242274d-c577-47b4-9953-4e44103112f8">TH64JJ3HEHY5-1029827492-567</_dlc_DocId>
    <_dlc_DocIdUrl xmlns="f242274d-c577-47b4-9953-4e44103112f8">
      <Url>https://intranet.unob.cz/dokum/_layouts/15/DocIdRedir.aspx?ID=TH64JJ3HEHY5-1029827492-567</Url>
      <Description>TH64JJ3HEHY5-1029827492-567</Description>
    </_dlc_DocIdUrl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8644E44-18F4-48FA-A9A2-C96707C11F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42274d-c577-47b4-9953-4e44103112f8"/>
    <ds:schemaRef ds:uri="e934d7ba-d00a-4f08-ad66-67ce6f4199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65F1DAF-2511-4F1B-83FE-EF7247D93D44}">
  <ds:schemaRefs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dcmitype/"/>
    <ds:schemaRef ds:uri="f242274d-c577-47b4-9953-4e44103112f8"/>
    <ds:schemaRef ds:uri="e934d7ba-d00a-4f08-ad66-67ce6f4199d0"/>
    <ds:schemaRef ds:uri="http://purl.org/dc/terms/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5CD94EE3-4564-467F-A141-DB198A8EC12C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8D9B7051-5639-4956-97E5-AA16550DD1D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FVZ UO_Boštíková_Brno_10.10.2017</Template>
  <TotalTime>1391</TotalTime>
  <Words>174</Words>
  <Application>Microsoft Office PowerPoint</Application>
  <PresentationFormat>Předvádění na obrazovce (4:3)</PresentationFormat>
  <Paragraphs>44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FVZ UO_Boštíková_Brno_10.10.2017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Univerzita obrany v brně Fakulta vojenského zdravotnictví HRADEC KRÁLOVÉ</dc:title>
  <dc:creator>Boštíková Vanda</dc:creator>
  <cp:lastModifiedBy>Boštíková Vanda</cp:lastModifiedBy>
  <cp:revision>26</cp:revision>
  <cp:lastPrinted>2017-10-04T10:48:26Z</cp:lastPrinted>
  <dcterms:created xsi:type="dcterms:W3CDTF">2017-10-03T12:24:18Z</dcterms:created>
  <dcterms:modified xsi:type="dcterms:W3CDTF">2019-01-03T12:48:00Z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9f1b72d1-25f7-40ca-957b-ff74e202920c</vt:lpwstr>
  </property>
  <property fmtid="{D5CDD505-2E9C-101B-9397-08002B2CF9AE}" pid="3" name="ContentTypeId">
    <vt:lpwstr>0x01010088C81A9692E2304F805F9C0C709FE0CA</vt:lpwstr>
  </property>
</Properties>
</file>