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6" r:id="rId12"/>
    <p:sldId id="290" r:id="rId13"/>
    <p:sldId id="289" r:id="rId14"/>
    <p:sldId id="265" r:id="rId15"/>
    <p:sldId id="269" r:id="rId16"/>
    <p:sldId id="270" r:id="rId17"/>
    <p:sldId id="271" r:id="rId18"/>
    <p:sldId id="272" r:id="rId19"/>
    <p:sldId id="273" r:id="rId20"/>
    <p:sldId id="291" r:id="rId21"/>
    <p:sldId id="274" r:id="rId22"/>
    <p:sldId id="276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92" r:id="rId31"/>
    <p:sldId id="293" r:id="rId32"/>
    <p:sldId id="286" r:id="rId33"/>
    <p:sldId id="295" r:id="rId34"/>
    <p:sldId id="287" r:id="rId35"/>
    <p:sldId id="288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5D0681A-AA5E-4D7E-8155-182B6772D263}" type="datetimeFigureOut">
              <a:rPr lang="hu-HU" smtClean="0"/>
              <a:t>2020. 08. 27.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52285C3-0878-409E-83A4-9296BDEA0D2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753264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KISS FERENC</a:t>
            </a:r>
            <a:b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Erdészeti Technikum</a:t>
            </a:r>
            <a:b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Szeged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3655199" cy="36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b="1" dirty="0" smtClean="0"/>
              <a:t>A képzés időtartama:</a:t>
            </a:r>
            <a:endParaRPr lang="hu-HU" b="1" dirty="0"/>
          </a:p>
          <a:p>
            <a:r>
              <a:rPr lang="hu-HU" b="1" dirty="0" smtClean="0"/>
              <a:t>5 </a:t>
            </a:r>
            <a:r>
              <a:rPr lang="hu-HU" b="1" dirty="0"/>
              <a:t>éves osztatlan technikumi képzés</a:t>
            </a:r>
          </a:p>
          <a:p>
            <a:r>
              <a:rPr lang="hu-HU" dirty="0" smtClean="0"/>
              <a:t>érettségi után: 2 év</a:t>
            </a: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31746" name="Picture 2" descr="Képtalálat a következőre: „karapancsa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531759"/>
            <a:ext cx="4344567" cy="28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824536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hu-HU" b="1" dirty="0" smtClean="0"/>
              <a:t>Oktatott tantárgyak:</a:t>
            </a:r>
            <a:endParaRPr lang="hu-HU" b="1" dirty="0"/>
          </a:p>
          <a:p>
            <a:pPr lvl="1"/>
            <a:r>
              <a:rPr lang="hu-HU" b="1" i="1" dirty="0" smtClean="0"/>
              <a:t>9-10. évfolyam:</a:t>
            </a:r>
          </a:p>
          <a:p>
            <a:pPr lvl="2"/>
            <a:r>
              <a:rPr lang="hu-HU" dirty="0" smtClean="0"/>
              <a:t>közismereti tárgyak </a:t>
            </a:r>
            <a:r>
              <a:rPr lang="hu-HU" sz="1400" dirty="0" smtClean="0"/>
              <a:t>(idegen nyelv, matematika, nyelvtan, informatika csoportbontásban)</a:t>
            </a:r>
          </a:p>
          <a:p>
            <a:pPr lvl="2"/>
            <a:r>
              <a:rPr lang="hu-HU" dirty="0" smtClean="0"/>
              <a:t>szakmai alapozó tárgyak</a:t>
            </a:r>
          </a:p>
          <a:p>
            <a:pPr lvl="2"/>
            <a:r>
              <a:rPr lang="hu-HU" dirty="0" smtClean="0"/>
              <a:t>10. évfolyam végén </a:t>
            </a:r>
            <a:r>
              <a:rPr lang="hu-HU" b="1" i="1" dirty="0" smtClean="0"/>
              <a:t>ágazati alapvizsga</a:t>
            </a:r>
          </a:p>
          <a:p>
            <a:pPr lvl="1"/>
            <a:r>
              <a:rPr lang="hu-HU" b="1" i="1" dirty="0" smtClean="0"/>
              <a:t>11-12. évfolyam:</a:t>
            </a:r>
          </a:p>
          <a:p>
            <a:pPr lvl="2"/>
            <a:r>
              <a:rPr lang="hu-HU" dirty="0"/>
              <a:t>közismereti </a:t>
            </a:r>
            <a:r>
              <a:rPr lang="hu-HU" dirty="0" smtClean="0"/>
              <a:t>tárgyak </a:t>
            </a:r>
            <a:r>
              <a:rPr lang="hu-HU" sz="1400" dirty="0" smtClean="0"/>
              <a:t>(idegen </a:t>
            </a:r>
            <a:r>
              <a:rPr lang="hu-HU" sz="1400" dirty="0"/>
              <a:t>nyelv, matematika, nyelvtan, informatika csoportbontásban</a:t>
            </a:r>
            <a:r>
              <a:rPr lang="hu-HU" sz="1400" dirty="0" smtClean="0"/>
              <a:t>)</a:t>
            </a:r>
            <a:endParaRPr lang="hu-HU" sz="1400" dirty="0"/>
          </a:p>
          <a:p>
            <a:pPr lvl="2"/>
            <a:r>
              <a:rPr lang="hu-HU" dirty="0"/>
              <a:t>szakmai </a:t>
            </a:r>
            <a:r>
              <a:rPr lang="hu-HU" dirty="0" smtClean="0"/>
              <a:t>tárgyak (ezek aránya nő)</a:t>
            </a:r>
          </a:p>
          <a:p>
            <a:pPr lvl="2"/>
            <a:r>
              <a:rPr lang="hu-HU" dirty="0" smtClean="0"/>
              <a:t>van lehetőség emelt szinten tanulni érettségi tárgyakat,</a:t>
            </a:r>
          </a:p>
          <a:p>
            <a:pPr lvl="2"/>
            <a:r>
              <a:rPr lang="hu-HU" dirty="0" smtClean="0"/>
              <a:t>12. évfolyam végén </a:t>
            </a:r>
            <a:r>
              <a:rPr lang="hu-HU" b="1" i="1" dirty="0" smtClean="0"/>
              <a:t>előrehozott érettségi vizsga tehető 3 tárgyból </a:t>
            </a:r>
            <a:r>
              <a:rPr lang="hu-HU" dirty="0" smtClean="0"/>
              <a:t>(matematika, magyar, történelem)</a:t>
            </a:r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58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93610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b="1" dirty="0" smtClean="0"/>
              <a:t>Oktatott tantárgyak:</a:t>
            </a:r>
            <a:endParaRPr lang="hu-HU" b="1" dirty="0"/>
          </a:p>
          <a:p>
            <a:pPr lvl="1"/>
            <a:r>
              <a:rPr lang="hu-HU" b="1" i="1" dirty="0" smtClean="0"/>
              <a:t>13. évfolyam</a:t>
            </a:r>
          </a:p>
          <a:p>
            <a:pPr lvl="2"/>
            <a:r>
              <a:rPr lang="hu-HU" dirty="0" smtClean="0"/>
              <a:t>idegen nyelv és </a:t>
            </a:r>
            <a:r>
              <a:rPr lang="hu-HU" b="1" u="sng" dirty="0" smtClean="0"/>
              <a:t>szakmai</a:t>
            </a:r>
            <a:r>
              <a:rPr lang="hu-HU" dirty="0" smtClean="0"/>
              <a:t> tantárgyak</a:t>
            </a:r>
            <a:endParaRPr lang="hu-HU" dirty="0"/>
          </a:p>
          <a:p>
            <a:pPr lvl="2"/>
            <a:r>
              <a:rPr lang="hu-HU" dirty="0" smtClean="0"/>
              <a:t>13. évfolyam végén</a:t>
            </a:r>
          </a:p>
          <a:p>
            <a:pPr lvl="3"/>
            <a:r>
              <a:rPr lang="hu-HU" dirty="0" smtClean="0"/>
              <a:t>érettségi vizsga idegen nyelvből</a:t>
            </a:r>
          </a:p>
          <a:p>
            <a:pPr lvl="3"/>
            <a:r>
              <a:rPr lang="hu-HU" dirty="0" smtClean="0"/>
              <a:t>emelt szintű érettségi vizsga szakmai tárgyakból</a:t>
            </a:r>
          </a:p>
          <a:p>
            <a:pPr marL="114300" indent="0" algn="ctr">
              <a:buNone/>
            </a:pPr>
            <a:endParaRPr lang="hu-HU" sz="1800" dirty="0"/>
          </a:p>
          <a:p>
            <a:pPr marL="114300" indent="0" algn="ctr">
              <a:buNone/>
            </a:pPr>
            <a:r>
              <a:rPr lang="hu-HU" sz="1800" dirty="0" smtClean="0"/>
              <a:t>Eredmény:</a:t>
            </a:r>
          </a:p>
          <a:p>
            <a:pPr marL="114300" indent="0" algn="ctr">
              <a:buNone/>
            </a:pPr>
            <a:r>
              <a:rPr lang="hu-HU" b="1" dirty="0" smtClean="0"/>
              <a:t>TECHNIKUSI OKLEVÉL</a:t>
            </a:r>
          </a:p>
          <a:p>
            <a:pPr marL="114300" indent="0" algn="ctr">
              <a:buNone/>
            </a:pPr>
            <a:r>
              <a:rPr lang="hu-HU" b="1" dirty="0" smtClean="0"/>
              <a:t>+</a:t>
            </a:r>
          </a:p>
          <a:p>
            <a:pPr marL="114300" indent="0" algn="ctr">
              <a:buNone/>
            </a:pPr>
            <a:r>
              <a:rPr lang="hu-HU" b="1" dirty="0" smtClean="0"/>
              <a:t>ÉRETTSÉGI BIZONYÍTVÁNY</a:t>
            </a:r>
          </a:p>
          <a:p>
            <a:pPr lvl="2"/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64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b="1" dirty="0" smtClean="0"/>
              <a:t>Oktatott tantárgyak:</a:t>
            </a:r>
            <a:endParaRPr lang="hu-HU" b="1" dirty="0"/>
          </a:p>
          <a:p>
            <a:pPr marL="685800" lvl="2" indent="0">
              <a:buNone/>
            </a:pPr>
            <a:r>
              <a:rPr lang="hu-HU" dirty="0" smtClean="0"/>
              <a:t>(ezek voltak korábban!)</a:t>
            </a: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3068960"/>
            <a:ext cx="3796117" cy="28372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3068960"/>
            <a:ext cx="3742413" cy="28372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131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6805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b="1" dirty="0" smtClean="0"/>
              <a:t>Gyakorlati képzés</a:t>
            </a:r>
            <a:r>
              <a:rPr lang="hu-HU" b="1" dirty="0"/>
              <a:t> </a:t>
            </a:r>
            <a:r>
              <a:rPr lang="hu-HU" b="1" dirty="0" smtClean="0"/>
              <a:t>formái:</a:t>
            </a:r>
          </a:p>
          <a:p>
            <a:pPr lvl="1"/>
            <a:r>
              <a:rPr lang="hu-HU" dirty="0" smtClean="0"/>
              <a:t>heti gyakorlat,</a:t>
            </a:r>
          </a:p>
          <a:p>
            <a:pPr lvl="1"/>
            <a:r>
              <a:rPr lang="hu-HU" dirty="0" smtClean="0"/>
              <a:t>évközi összefüggő gyakorlat,</a:t>
            </a:r>
          </a:p>
          <a:p>
            <a:pPr lvl="1"/>
            <a:r>
              <a:rPr lang="hu-HU" dirty="0" smtClean="0"/>
              <a:t>nyári </a:t>
            </a:r>
            <a:r>
              <a:rPr lang="hu-HU" dirty="0"/>
              <a:t>összefüggő </a:t>
            </a:r>
            <a:r>
              <a:rPr lang="hu-HU" dirty="0" smtClean="0"/>
              <a:t>gyakorlat:</a:t>
            </a:r>
          </a:p>
          <a:p>
            <a:pPr lvl="2"/>
            <a:r>
              <a:rPr lang="hu-HU" dirty="0" smtClean="0"/>
              <a:t>tanulmányi kirándulás,</a:t>
            </a:r>
          </a:p>
          <a:p>
            <a:pPr lvl="2"/>
            <a:r>
              <a:rPr lang="hu-HU" dirty="0" smtClean="0"/>
              <a:t>kihelyezett egyéni gyakorlat (</a:t>
            </a:r>
            <a:r>
              <a:rPr lang="hu-HU" dirty="0" err="1" smtClean="0"/>
              <a:t>pl</a:t>
            </a:r>
            <a:r>
              <a:rPr lang="hu-HU" dirty="0" smtClean="0"/>
              <a:t>.:erdőgazdaságoknál)</a:t>
            </a:r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17409" name="Picture 1" descr="G:\2013_OMEK\P103048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4518375"/>
            <a:ext cx="2160240" cy="19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3" descr="DSC_003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4518377"/>
            <a:ext cx="2664296" cy="19349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Képtalálat a következőre: „gímszarvas”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514558"/>
            <a:ext cx="3178324" cy="19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endParaRPr lang="hu-HU" b="1" dirty="0" smtClean="0"/>
          </a:p>
          <a:p>
            <a:pPr marL="68580" indent="0" algn="ctr">
              <a:buNone/>
            </a:pPr>
            <a:r>
              <a:rPr lang="hu-HU" b="1" dirty="0" smtClean="0"/>
              <a:t>Mivel foglalkozunk gyakorlatokon?</a:t>
            </a:r>
          </a:p>
          <a:p>
            <a:pPr marL="68580" indent="0" algn="ctr">
              <a:buNone/>
            </a:pPr>
            <a:endParaRPr lang="hu-HU" b="1" dirty="0" smtClean="0"/>
          </a:p>
          <a:p>
            <a:pPr marL="68580" indent="0" algn="ctr">
              <a:buNone/>
            </a:pPr>
            <a:r>
              <a:rPr lang="hu-HU" b="1" dirty="0" smtClean="0"/>
              <a:t>A teljesség igénye nélkül!</a:t>
            </a: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640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Mivel foglalkozunk gyakorlatokon?</a:t>
            </a:r>
          </a:p>
          <a:p>
            <a:pPr marL="68580" indent="0" algn="ctr">
              <a:buNone/>
            </a:pPr>
            <a:r>
              <a:rPr lang="hu-HU" b="1" dirty="0" smtClean="0"/>
              <a:t>„motorfűrészes munkák”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14337" name="Picture 1" descr="G:\2013_OMEK\P10304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Mivel foglalkozunk gyakorlatokon?</a:t>
            </a:r>
          </a:p>
          <a:p>
            <a:pPr marL="68580" indent="0" algn="ctr">
              <a:buNone/>
            </a:pPr>
            <a:r>
              <a:rPr lang="hu-HU" b="1" dirty="0" smtClean="0"/>
              <a:t>„lövészet”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13313" name="Picture 1" descr="G:\iskola\képek\vadaszvet2009\P10500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68153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Mivel foglalkozunk gyakorlatokon?</a:t>
            </a:r>
          </a:p>
          <a:p>
            <a:pPr marL="68580" indent="0" algn="ctr">
              <a:buNone/>
            </a:pPr>
            <a:r>
              <a:rPr lang="hu-HU" b="1" dirty="0" smtClean="0"/>
              <a:t>„erdőbecslés”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12289" name="Picture 1" descr="E:\ISKOLA\EGYÉB_SZAKMAI_ANYAGOK\Képanyagok\kiadványba\P1030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33112"/>
            <a:ext cx="4824535" cy="36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2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Mivel foglalkozunk gyakorlatokon?</a:t>
            </a:r>
          </a:p>
          <a:p>
            <a:pPr marL="68580" indent="0" algn="ctr">
              <a:buNone/>
            </a:pPr>
            <a:r>
              <a:rPr lang="hu-HU" b="1" dirty="0" smtClean="0"/>
              <a:t>„tanulmányút”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2050" name="Picture 2" descr="G:\Fotók\Telefonról\2019_05_06\IMG_20190504_075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968552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Milyen képzést ajánlunk?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40768"/>
            <a:ext cx="3960440" cy="511256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hu-HU" sz="2000" b="1" dirty="0" smtClean="0"/>
          </a:p>
          <a:p>
            <a:pPr marL="0" indent="0" algn="ctr">
              <a:buNone/>
              <a:defRPr/>
            </a:pPr>
            <a:r>
              <a:rPr lang="hu-HU" sz="3200" b="1" dirty="0" smtClean="0">
                <a:solidFill>
                  <a:srgbClr val="FF0000"/>
                </a:solidFill>
              </a:rPr>
              <a:t>ERDÉSZTECHNIKUS</a:t>
            </a:r>
            <a:r>
              <a:rPr lang="hu-HU" sz="3200" b="1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(</a:t>
            </a:r>
            <a:r>
              <a:rPr lang="pl-PL" dirty="0"/>
              <a:t>SZJSZ 5 0821 17 02</a:t>
            </a:r>
            <a:r>
              <a:rPr lang="hu-HU" dirty="0" smtClean="0"/>
              <a:t>)</a:t>
            </a:r>
          </a:p>
          <a:p>
            <a:pPr marL="0" indent="0" algn="ctr">
              <a:buNone/>
              <a:defRPr/>
            </a:pPr>
            <a:r>
              <a:rPr lang="hu-HU" dirty="0" smtClean="0"/>
              <a:t>képzés</a:t>
            </a:r>
            <a:r>
              <a:rPr lang="hu-HU" dirty="0"/>
              <a:t/>
            </a:r>
            <a:br>
              <a:rPr lang="hu-HU" dirty="0"/>
            </a:br>
            <a:endParaRPr lang="hu-HU" dirty="0" smtClean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26626" name="Picture 2" descr="G:\2013_OMEK\DSCF000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008" y="1844824"/>
            <a:ext cx="3929846" cy="44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találat a következőre: „erdő”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2997" y="3144852"/>
            <a:ext cx="3916919" cy="310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Mivel foglalkozunk gyakorlatokon?</a:t>
            </a:r>
          </a:p>
          <a:p>
            <a:pPr marL="68580" indent="0" algn="ctr">
              <a:buNone/>
            </a:pPr>
            <a:r>
              <a:rPr lang="hu-HU" b="1" dirty="0" smtClean="0"/>
              <a:t>„tanulmányút”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11266" name="Picture 2" descr="E:\ISKOLA\ERDÉSZTÁBOR\Erdésztábor_2017\Erdésztábor_2017\IMG_19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Mivel foglalkozunk gyakorlatokon?</a:t>
            </a:r>
          </a:p>
          <a:p>
            <a:pPr marL="68580" indent="0" algn="ctr">
              <a:buNone/>
            </a:pPr>
            <a:r>
              <a:rPr lang="hu-HU" b="1" dirty="0" smtClean="0"/>
              <a:t>„felismerés”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10242" name="Picture 2" descr="G:\iskola\képek\2011_borze_vetites\DSC_04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472608" cy="36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8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képezzük az </a:t>
            </a:r>
            <a:r>
              <a:rPr lang="hu-HU" sz="3200" b="1" dirty="0" err="1" smtClean="0"/>
              <a:t>erdésztechnikusokat</a:t>
            </a:r>
            <a:r>
              <a:rPr lang="hu-HU" sz="3200" b="1" dirty="0" smtClean="0"/>
              <a:t>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468052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Mivel foglalkozunk gyakorlatokon?</a:t>
            </a:r>
          </a:p>
          <a:p>
            <a:pPr marL="68580" indent="0" algn="ctr">
              <a:buNone/>
            </a:pPr>
            <a:r>
              <a:rPr lang="hu-HU" b="1" dirty="0" smtClean="0"/>
              <a:t>„vadgazdálkodási gyakorlatok”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8194" name="Picture 2" descr="Képtalálat a következőre: „szarvasbőgés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0235" y="2666385"/>
            <a:ext cx="5760640" cy="369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Miért Szeged? Mert…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…iskolánkban több, mint 60 éve van erdészoktatás.</a:t>
            </a:r>
          </a:p>
          <a:p>
            <a:pPr lvl="1"/>
            <a:endParaRPr lang="hu-HU" b="1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4" name="Picture 4" descr="beolvasás"/>
          <p:cNvPicPr>
            <a:picLocks noChangeAspect="1" noChangeArrowheads="1"/>
          </p:cNvPicPr>
          <p:nvPr/>
        </p:nvPicPr>
        <p:blipFill>
          <a:blip r:embed="rId2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143948"/>
            <a:ext cx="2984271" cy="41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25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Miért Szeged? Mert…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…jól felkészült szakemberek oktatnak.</a:t>
            </a:r>
          </a:p>
          <a:p>
            <a:pPr lvl="1"/>
            <a:endParaRPr lang="hu-HU" b="1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5" name="Picture 1" descr="E:\ISKOLA\EGYÉB_SZAKMAI_ANYAGOK\Képanyagok\kiadványba\IMG_16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1" y="1950092"/>
            <a:ext cx="6696743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Miért Szeged? Mert…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…iskolánk jó kapcsolatot ápol a későbbi potenciális munkaadókkal.</a:t>
            </a:r>
          </a:p>
          <a:p>
            <a:pPr lvl="1"/>
            <a:endParaRPr lang="hu-HU" b="1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5122" name="Picture 2" descr="Képtalálat a következőre: „gemenc log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6584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éptalálat a következőre: „dalerd logo”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2204864"/>
            <a:ext cx="2031954" cy="15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éptalálat a következőre: „kefag logo”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2046" y="4452149"/>
            <a:ext cx="2511834" cy="18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Képtalálat a következőre: „nyírerdő logo”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232247" cy="21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éptalálat a következőre: „pilisi parkerdő logo”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937" y="2348880"/>
            <a:ext cx="2334842" cy="19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éptalálat a következőre: „nefag logo”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729" y="4882820"/>
            <a:ext cx="2657872" cy="13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7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Miért Szeged? Mert…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/>
              <a:t>…hasznos és naprakész információkat szolgáltató </a:t>
            </a:r>
            <a:r>
              <a:rPr lang="hu-HU" b="1" dirty="0" smtClean="0"/>
              <a:t>gyakorlatokat biztosítunk.</a:t>
            </a:r>
            <a:endParaRPr lang="hu-HU" b="1" dirty="0"/>
          </a:p>
          <a:p>
            <a:pPr lvl="1"/>
            <a:endParaRPr lang="hu-HU" b="1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2050" name="Picture 2" descr="Képtalálat a következőre: „erdészeti információs rendszer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35" y="2276872"/>
            <a:ext cx="3217766" cy="40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 a következőre: „forwarder szimulátor”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787" y="2147262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apcsolódó ké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739" y="4353903"/>
            <a:ext cx="3678522" cy="20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Miért Szeged? Mert…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…tanulmányi versenyeken diákjaink gyakran érnek el jó helyezést.</a:t>
            </a:r>
          </a:p>
          <a:p>
            <a:pPr marL="1892808" lvl="8" indent="0">
              <a:buNone/>
            </a:pPr>
            <a:endParaRPr lang="hu-HU" b="1" dirty="0" smtClean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5" name="Kép 4" descr="399684_488205824530669_1670149890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924424" cy="294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6240838" y="2277746"/>
            <a:ext cx="2371993" cy="4175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dirty="0" smtClean="0"/>
              <a:t>Országos Szakmai Tanulmányi Verseny</a:t>
            </a:r>
          </a:p>
          <a:p>
            <a:r>
              <a:rPr lang="hu-HU" sz="1400" b="1" dirty="0" smtClean="0"/>
              <a:t>ÁSZÉV</a:t>
            </a:r>
          </a:p>
          <a:p>
            <a:r>
              <a:rPr lang="hu-HU" sz="1400" b="1" dirty="0" smtClean="0"/>
              <a:t>Országos Ifjúsági Vadászvetélkedő</a:t>
            </a:r>
          </a:p>
          <a:p>
            <a:r>
              <a:rPr lang="hu-HU" sz="1400" b="1" dirty="0" smtClean="0"/>
              <a:t>Dr. Szepesi László Országos Erdész Gépész Verseny</a:t>
            </a:r>
          </a:p>
          <a:p>
            <a:r>
              <a:rPr lang="hu-HU" sz="1400" b="1" dirty="0" smtClean="0"/>
              <a:t>STIHL fakitermelő versenyek</a:t>
            </a:r>
          </a:p>
          <a:p>
            <a:r>
              <a:rPr lang="hu-HU" sz="1400" b="1" dirty="0" smtClean="0"/>
              <a:t>Bársony István Prózamondó Verseny</a:t>
            </a:r>
          </a:p>
          <a:p>
            <a:r>
              <a:rPr lang="hu-HU" sz="1400" b="1" dirty="0" smtClean="0"/>
              <a:t>Kitaibel Pál Biológia Verseny</a:t>
            </a:r>
          </a:p>
          <a:p>
            <a:r>
              <a:rPr lang="hu-HU" sz="1400" b="1" dirty="0" smtClean="0"/>
              <a:t>Fedezd fel az örökséged!</a:t>
            </a:r>
          </a:p>
          <a:p>
            <a:r>
              <a:rPr lang="hu-HU" sz="1400" b="1" dirty="0" smtClean="0"/>
              <a:t>stb.</a:t>
            </a:r>
          </a:p>
          <a:p>
            <a:pPr marL="68580" indent="0">
              <a:buFont typeface="Wingdings 2" pitchFamily="18" charset="2"/>
              <a:buNone/>
            </a:pPr>
            <a:endParaRPr lang="hu-HU" dirty="0" smtClean="0"/>
          </a:p>
          <a:p>
            <a:pPr marL="68580" indent="0">
              <a:buFont typeface="Wingdings 2" pitchFamily="18" charset="2"/>
              <a:buNone/>
            </a:pPr>
            <a:endParaRPr lang="hu-HU" dirty="0" smtClean="0"/>
          </a:p>
          <a:p>
            <a:pPr marL="68580" indent="0">
              <a:buFont typeface="Wingdings 2" pitchFamily="18" charset="2"/>
              <a:buNone/>
            </a:pPr>
            <a:endParaRPr lang="hu-HU" dirty="0"/>
          </a:p>
        </p:txBody>
      </p:sp>
      <p:pic>
        <p:nvPicPr>
          <p:cNvPr id="1026" name="Picture 2" descr="G:\Fotók\Telefontól_2019_04_17\IMG_20190416_1121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529" y="2132856"/>
            <a:ext cx="1617310" cy="21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Fotók\Telefonról_2019_09_24\IMG_20190907_0925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196" y="4315634"/>
            <a:ext cx="159964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017" y="5126500"/>
            <a:ext cx="2922871" cy="132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1963" y="5126500"/>
            <a:ext cx="963695" cy="132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8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Miért Szeged? Mert…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…ez a képzés a szakmai irányú továbbtanulásnál jó alapot és többlet pontszámot ad. </a:t>
            </a:r>
            <a:endParaRPr lang="hu-HU" b="1" dirty="0"/>
          </a:p>
          <a:p>
            <a:pPr lvl="1">
              <a:defRPr/>
            </a:pPr>
            <a:r>
              <a:rPr lang="hu-HU" sz="2000" dirty="0"/>
              <a:t>Soproni Egyetem Erdőmérnöki Kar </a:t>
            </a:r>
            <a:endParaRPr lang="hu-HU" sz="2000" dirty="0" smtClean="0"/>
          </a:p>
          <a:p>
            <a:pPr lvl="1">
              <a:defRPr/>
            </a:pPr>
            <a:r>
              <a:rPr lang="hu-HU" sz="2000" dirty="0" smtClean="0"/>
              <a:t>Szegedi </a:t>
            </a:r>
            <a:r>
              <a:rPr lang="hu-HU" sz="2000" dirty="0"/>
              <a:t>Tudományegyetem Természettudományi és </a:t>
            </a:r>
            <a:r>
              <a:rPr lang="hu-HU" sz="2000" dirty="0" smtClean="0"/>
              <a:t>Mezőgazdasági Kar</a:t>
            </a:r>
          </a:p>
          <a:p>
            <a:pPr lvl="1">
              <a:defRPr/>
            </a:pPr>
            <a:r>
              <a:rPr lang="hu-HU" sz="2000" dirty="0" smtClean="0"/>
              <a:t>Szent </a:t>
            </a:r>
            <a:r>
              <a:rPr lang="hu-HU" sz="2000" dirty="0"/>
              <a:t>István Egyetem Mezőgazdaság-  és Környezettudományi Kar   (Gödöllő</a:t>
            </a:r>
            <a:r>
              <a:rPr lang="hu-HU" sz="2000" dirty="0" smtClean="0"/>
              <a:t>)</a:t>
            </a:r>
            <a:endParaRPr lang="hu-HU" sz="2000" dirty="0"/>
          </a:p>
          <a:p>
            <a:pPr lvl="1"/>
            <a:endParaRPr lang="hu-HU" b="1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1026" name="Picture 2" descr="Kiss Ferenc Erdészeti Szakgimnázium fénykép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4558571" cy="25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Miért Szeged? Mert…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…a Kiss Ferenc Alapítvány az Erdészoktatásért jelentősen támogatja a diákokat.</a:t>
            </a:r>
          </a:p>
          <a:p>
            <a:pPr marL="68580" indent="0" algn="ctr">
              <a:buNone/>
            </a:pPr>
            <a:endParaRPr lang="hu-HU" b="1" dirty="0"/>
          </a:p>
          <a:p>
            <a:pPr lvl="1"/>
            <a:r>
              <a:rPr lang="hu-HU" dirty="0" smtClean="0"/>
              <a:t>tanulmányút szervezésével,</a:t>
            </a:r>
          </a:p>
          <a:p>
            <a:pPr lvl="1"/>
            <a:r>
              <a:rPr lang="hu-HU" dirty="0" smtClean="0"/>
              <a:t>tanulmányi ösztöndíjjal,</a:t>
            </a:r>
          </a:p>
          <a:p>
            <a:pPr lvl="1"/>
            <a:r>
              <a:rPr lang="hu-HU" dirty="0" smtClean="0"/>
              <a:t>szociális ösztöndíjjal.</a:t>
            </a: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23554" name="Picture 2" descr="Képtalálat a következőre: „kiss ferenc alapítvány log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4294697" cy="214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Kiknek ajánlunk?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b="1" dirty="0" smtClean="0"/>
              <a:t>Azoknak, akik:</a:t>
            </a:r>
          </a:p>
          <a:p>
            <a:pPr lvl="1"/>
            <a:r>
              <a:rPr lang="hu-HU" dirty="0" smtClean="0"/>
              <a:t>kedvelik a természetet;</a:t>
            </a:r>
          </a:p>
          <a:p>
            <a:pPr lvl="1"/>
            <a:r>
              <a:rPr lang="hu-HU" dirty="0" smtClean="0"/>
              <a:t>érdeklődnek az erdész, a vadász szakma iránt;</a:t>
            </a:r>
          </a:p>
          <a:p>
            <a:pPr lvl="1"/>
            <a:r>
              <a:rPr lang="hu-HU" dirty="0" smtClean="0"/>
              <a:t>akik a családi erdők kezelését saját maguk szeretnék végezni;</a:t>
            </a:r>
          </a:p>
          <a:p>
            <a:pPr lvl="1"/>
            <a:r>
              <a:rPr lang="hu-HU" dirty="0" smtClean="0"/>
              <a:t>akik érettségi után szakirányú felsőoktatási intézményben akarnak továbbtanulni;</a:t>
            </a:r>
          </a:p>
          <a:p>
            <a:pPr lvl="1"/>
            <a:r>
              <a:rPr lang="hu-HU" dirty="0" smtClean="0"/>
              <a:t>érdeklődnek a természetvédelemi pályák iránt.</a:t>
            </a:r>
          </a:p>
          <a:p>
            <a:pPr lvl="1"/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12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Miért Szeged? Mert…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9418" y="1340768"/>
            <a:ext cx="7992888" cy="51125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u-HU" b="1" dirty="0" smtClean="0"/>
              <a:t>…legkiemelkedőbb diákjaink „Kiss Ferenc-díj”-</a:t>
            </a:r>
            <a:r>
              <a:rPr lang="hu-HU" b="1" dirty="0" err="1" smtClean="0"/>
              <a:t>ban</a:t>
            </a:r>
            <a:r>
              <a:rPr lang="hu-HU" b="1" dirty="0" smtClean="0"/>
              <a:t> részesülnek!</a:t>
            </a:r>
            <a:endParaRPr lang="hu-HU" b="1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23554" name="Picture 2" descr="Képtalálat a következőre: „kiss ferenc alapítvány logo”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0400" y="3311371"/>
            <a:ext cx="1904597" cy="18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348879"/>
            <a:ext cx="5224684" cy="397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1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Miért Szeged? Mert…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dirty="0" smtClean="0"/>
              <a:t>…szakmai </a:t>
            </a:r>
            <a:r>
              <a:rPr lang="hu-HU" b="1" dirty="0" smtClean="0"/>
              <a:t>szakkör</a:t>
            </a:r>
            <a:r>
              <a:rPr lang="hu-HU" dirty="0" smtClean="0"/>
              <a:t>ökön lehet részt venni.</a:t>
            </a:r>
          </a:p>
          <a:p>
            <a:pPr marL="68580" indent="0">
              <a:buNone/>
            </a:pPr>
            <a:r>
              <a:rPr lang="hu-HU" dirty="0" smtClean="0"/>
              <a:t>…</a:t>
            </a:r>
            <a:r>
              <a:rPr lang="hu-HU" b="1" dirty="0" smtClean="0"/>
              <a:t>kollégium</a:t>
            </a:r>
            <a:r>
              <a:rPr lang="hu-HU" dirty="0" smtClean="0"/>
              <a:t>i elhelyezés lehetséges.</a:t>
            </a:r>
          </a:p>
          <a:p>
            <a:pPr marL="68580" indent="0">
              <a:buNone/>
            </a:pPr>
            <a:r>
              <a:rPr lang="hu-HU" dirty="0" smtClean="0"/>
              <a:t>…</a:t>
            </a:r>
            <a:r>
              <a:rPr lang="hu-HU" b="1" dirty="0" smtClean="0"/>
              <a:t>vadászkürt együttes</a:t>
            </a:r>
            <a:r>
              <a:rPr lang="hu-HU" dirty="0" smtClean="0"/>
              <a:t>ünk van.</a:t>
            </a:r>
            <a:endParaRPr lang="hu-HU" dirty="0"/>
          </a:p>
          <a:p>
            <a:pPr marL="68580" indent="0">
              <a:buNone/>
            </a:pPr>
            <a:r>
              <a:rPr lang="hu-HU" dirty="0" smtClean="0"/>
              <a:t>…kedvezményes a </a:t>
            </a:r>
            <a:r>
              <a:rPr lang="hu-HU" b="1" dirty="0" smtClean="0"/>
              <a:t>jogosítvány</a:t>
            </a:r>
            <a:r>
              <a:rPr lang="hu-HU" dirty="0" smtClean="0"/>
              <a:t> szerzési lehetőség.</a:t>
            </a:r>
          </a:p>
          <a:p>
            <a:pPr marL="68580" indent="0">
              <a:buNone/>
            </a:pPr>
            <a:r>
              <a:rPr lang="hu-HU" dirty="0" smtClean="0"/>
              <a:t>…kedvezményes a </a:t>
            </a:r>
            <a:r>
              <a:rPr lang="hu-HU" b="1" dirty="0" smtClean="0"/>
              <a:t>vadászvizsga</a:t>
            </a:r>
            <a:r>
              <a:rPr lang="hu-HU" dirty="0" smtClean="0"/>
              <a:t> megszerzése.</a:t>
            </a:r>
          </a:p>
          <a:p>
            <a:pPr marL="68580" indent="0">
              <a:buNone/>
            </a:pPr>
            <a:r>
              <a:rPr lang="hu-HU" dirty="0" smtClean="0"/>
              <a:t>…egyéb </a:t>
            </a:r>
            <a:r>
              <a:rPr lang="hu-HU" b="1" dirty="0" smtClean="0"/>
              <a:t>gépkezelői jogosítvány</a:t>
            </a:r>
            <a:r>
              <a:rPr lang="hu-HU" dirty="0" smtClean="0"/>
              <a:t>ok kapcsolódnak</a:t>
            </a:r>
          </a:p>
          <a:p>
            <a:pPr marL="68580" indent="0">
              <a:buNone/>
            </a:pPr>
            <a:r>
              <a:rPr lang="hu-HU" dirty="0"/>
              <a:t>	</a:t>
            </a:r>
            <a:r>
              <a:rPr lang="hu-HU" dirty="0" smtClean="0"/>
              <a:t>a végzettséghez.</a:t>
            </a:r>
          </a:p>
          <a:p>
            <a:pPr marL="68580" indent="0">
              <a:buNone/>
            </a:pPr>
            <a:r>
              <a:rPr lang="hu-HU" dirty="0" smtClean="0"/>
              <a:t>…</a:t>
            </a:r>
            <a:r>
              <a:rPr lang="hu-HU" b="1" dirty="0" smtClean="0"/>
              <a:t>tanulószerződés</a:t>
            </a:r>
            <a:r>
              <a:rPr lang="hu-HU" dirty="0" smtClean="0"/>
              <a:t> kötésére van lehetőség.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95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lehet jelentkezni? I.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2348880"/>
            <a:ext cx="7776864" cy="4104456"/>
          </a:xfrm>
        </p:spPr>
        <p:txBody>
          <a:bodyPr>
            <a:normAutofit/>
          </a:bodyPr>
          <a:lstStyle/>
          <a:p>
            <a:pPr marL="68580" indent="0">
              <a:buNone/>
              <a:defRPr/>
            </a:pPr>
            <a:r>
              <a:rPr lang="hu-HU" b="1" dirty="0" smtClean="0"/>
              <a:t>Mi szükséges hozzá?</a:t>
            </a:r>
          </a:p>
          <a:p>
            <a:pPr lvl="1">
              <a:defRPr/>
            </a:pPr>
            <a:r>
              <a:rPr lang="hu-HU" dirty="0"/>
              <a:t>k</a:t>
            </a:r>
            <a:r>
              <a:rPr lang="hu-HU" dirty="0" smtClean="0"/>
              <a:t>itöltött </a:t>
            </a:r>
            <a:r>
              <a:rPr lang="hu-HU" b="1" i="1" dirty="0"/>
              <a:t>jelentkezési lap </a:t>
            </a:r>
            <a:r>
              <a:rPr lang="hu-HU" dirty="0" smtClean="0"/>
              <a:t>(</a:t>
            </a:r>
            <a:r>
              <a:rPr lang="hu-HU" dirty="0"/>
              <a:t>honlapunkról letölthető</a:t>
            </a:r>
            <a:r>
              <a:rPr lang="hu-HU" dirty="0" smtClean="0"/>
              <a:t>)</a:t>
            </a:r>
          </a:p>
          <a:p>
            <a:pPr lvl="1">
              <a:defRPr/>
            </a:pPr>
            <a:r>
              <a:rPr lang="hu-HU" dirty="0" smtClean="0"/>
              <a:t>egészségügyi alkalmasság</a:t>
            </a:r>
            <a:endParaRPr lang="hu-HU" dirty="0"/>
          </a:p>
          <a:p>
            <a:pPr lvl="1">
              <a:defRPr/>
            </a:pPr>
            <a:r>
              <a:rPr lang="hu-HU" b="1" i="1" dirty="0" smtClean="0"/>
              <a:t>központi felvételi </a:t>
            </a:r>
            <a:r>
              <a:rPr lang="hu-HU" dirty="0" smtClean="0"/>
              <a:t>megírása (magyar + matematika).</a:t>
            </a:r>
          </a:p>
          <a:p>
            <a:pPr marL="6858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87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Hogyan lehet jelentkezni? I.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>
              <a:buNone/>
              <a:defRPr/>
            </a:pPr>
            <a:r>
              <a:rPr lang="hu-HU" b="1" dirty="0" smtClean="0"/>
              <a:t>Mi szükséges hozzá?</a:t>
            </a:r>
          </a:p>
          <a:p>
            <a:pPr lvl="1">
              <a:defRPr/>
            </a:pPr>
            <a:r>
              <a:rPr lang="hu-HU" dirty="0" smtClean="0"/>
              <a:t>felvételi pontok számítása:</a:t>
            </a: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lvl="1"/>
            <a:r>
              <a:rPr lang="hu-HU" sz="1400" dirty="0"/>
              <a:t>Magyar nyelv és matematika általános központi írásbeli felvételi dolgozatok</a:t>
            </a:r>
            <a:br>
              <a:rPr lang="hu-HU" sz="1400" dirty="0"/>
            </a:br>
            <a:r>
              <a:rPr lang="hu-HU" sz="1400" b="1" dirty="0"/>
              <a:t>pontszámait összeadjuk </a:t>
            </a:r>
            <a:r>
              <a:rPr lang="hu-HU" sz="1400" dirty="0"/>
              <a:t>(</a:t>
            </a:r>
            <a:r>
              <a:rPr lang="hu-HU" sz="1400" dirty="0" err="1"/>
              <a:t>max</a:t>
            </a:r>
            <a:r>
              <a:rPr lang="hu-HU" sz="1400" dirty="0"/>
              <a:t>.: 2*50 pont= 100 pont</a:t>
            </a:r>
            <a:r>
              <a:rPr lang="hu-HU" sz="1400" dirty="0" smtClean="0"/>
              <a:t>).</a:t>
            </a:r>
            <a:endParaRPr lang="hu-HU" sz="1400" dirty="0"/>
          </a:p>
          <a:p>
            <a:pPr lvl="1"/>
            <a:r>
              <a:rPr lang="hu-HU" sz="1400" dirty="0"/>
              <a:t>A fent felsorolt </a:t>
            </a:r>
            <a:r>
              <a:rPr lang="hu-HU" sz="1400" b="1" dirty="0"/>
              <a:t>általános iskolai tantárgyak osztályzatait összegezzük </a:t>
            </a:r>
            <a:r>
              <a:rPr lang="hu-HU" sz="1400" dirty="0"/>
              <a:t>és a</a:t>
            </a:r>
            <a:r>
              <a:rPr lang="hu-HU" sz="1400" b="1" dirty="0"/>
              <a:t> kapott pontszámot megfelezzük</a:t>
            </a:r>
            <a:r>
              <a:rPr lang="hu-HU" sz="1400" dirty="0"/>
              <a:t> (</a:t>
            </a:r>
            <a:r>
              <a:rPr lang="hu-HU" sz="1400" dirty="0" err="1"/>
              <a:t>max</a:t>
            </a:r>
            <a:r>
              <a:rPr lang="hu-HU" sz="1400" dirty="0"/>
              <a:t>.: 26*5=130 pont/2= 65 pont)</a:t>
            </a:r>
          </a:p>
          <a:p>
            <a:pPr lvl="1"/>
            <a:r>
              <a:rPr lang="hu-HU" sz="1400" dirty="0"/>
              <a:t>S az így kapott </a:t>
            </a:r>
            <a:r>
              <a:rPr lang="hu-HU" sz="1400" b="1" dirty="0" err="1"/>
              <a:t>összpontszám</a:t>
            </a:r>
            <a:r>
              <a:rPr lang="hu-HU" sz="1400" b="1" dirty="0"/>
              <a:t> </a:t>
            </a:r>
            <a:r>
              <a:rPr lang="hu-HU" sz="1400" dirty="0"/>
              <a:t>alapján történik a tanulók rangsorolása</a:t>
            </a:r>
            <a:br>
              <a:rPr lang="hu-HU" sz="1400" dirty="0"/>
            </a:br>
            <a:r>
              <a:rPr lang="hu-HU" sz="1400" dirty="0"/>
              <a:t>(</a:t>
            </a:r>
            <a:r>
              <a:rPr lang="hu-HU" sz="1400" dirty="0" err="1"/>
              <a:t>max</a:t>
            </a:r>
            <a:r>
              <a:rPr lang="hu-HU" sz="1400" dirty="0"/>
              <a:t>: 100 pont + 65 pont = 165 pont).</a:t>
            </a:r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4098" name="Picture 2" descr="G:\ISKOLA\Iskolanépszerűsítés\Képkivágá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2578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További információk, kapcsolat: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852936"/>
            <a:ext cx="8784976" cy="3600400"/>
          </a:xfrm>
        </p:spPr>
        <p:txBody>
          <a:bodyPr>
            <a:normAutofit/>
          </a:bodyPr>
          <a:lstStyle/>
          <a:p>
            <a:pPr lvl="0"/>
            <a:r>
              <a:rPr lang="hu-HU" sz="2800" dirty="0"/>
              <a:t>W</a:t>
            </a:r>
            <a:r>
              <a:rPr lang="hu-HU" sz="2800" dirty="0" smtClean="0"/>
              <a:t>eb</a:t>
            </a:r>
            <a:r>
              <a:rPr lang="hu-HU" sz="2800" dirty="0"/>
              <a:t>: kissf-szeged.sulinet.hu</a:t>
            </a:r>
          </a:p>
          <a:p>
            <a:r>
              <a:rPr lang="hu-HU" sz="2800" dirty="0" smtClean="0"/>
              <a:t>Facebook: facebook.com/</a:t>
            </a:r>
            <a:r>
              <a:rPr lang="hu-HU" sz="2800" dirty="0" err="1" smtClean="0"/>
              <a:t>kissferencerdeszeti</a:t>
            </a:r>
            <a:r>
              <a:rPr lang="hu-HU" sz="2800" dirty="0" smtClean="0"/>
              <a:t> </a:t>
            </a:r>
            <a:endParaRPr lang="hu-HU" sz="2800" dirty="0"/>
          </a:p>
          <a:p>
            <a:pPr lvl="0"/>
            <a:r>
              <a:rPr lang="hu-HU" sz="2800" dirty="0" smtClean="0"/>
              <a:t>E-mail</a:t>
            </a:r>
            <a:r>
              <a:rPr lang="hu-HU" sz="2800" dirty="0"/>
              <a:t>: igazgato@kissf-szeged.sulinet.hu</a:t>
            </a:r>
          </a:p>
          <a:p>
            <a:pPr lvl="0"/>
            <a:r>
              <a:rPr lang="hu-HU" sz="2800" dirty="0"/>
              <a:t>T</a:t>
            </a:r>
            <a:r>
              <a:rPr lang="hu-HU" sz="2800" dirty="0" smtClean="0"/>
              <a:t>elefon</a:t>
            </a:r>
            <a:r>
              <a:rPr lang="hu-HU" sz="2800" dirty="0"/>
              <a:t>: 62/548-931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44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48872" cy="2520280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Várunk szeretettel</a:t>
            </a:r>
            <a:br>
              <a:rPr lang="hu-HU" b="1" dirty="0" smtClean="0"/>
            </a:br>
            <a:r>
              <a:rPr lang="hu-HU" b="1" dirty="0" smtClean="0"/>
              <a:t>Szegeden</a:t>
            </a:r>
            <a:br>
              <a:rPr lang="hu-HU" b="1" dirty="0" smtClean="0"/>
            </a:br>
            <a:r>
              <a:rPr lang="hu-HU" b="1" dirty="0" smtClean="0"/>
              <a:t>a KISS FERENC ERDÉSZETI Szakgimnáziumban!</a:t>
            </a:r>
            <a:endParaRPr lang="hu-HU" b="1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851920" y="4149080"/>
            <a:ext cx="4752528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4400" b="1" dirty="0" smtClean="0"/>
              <a:t>Üdv az erdésznek!</a:t>
            </a:r>
            <a:endParaRPr lang="hu-HU" sz="44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9612"/>
            <a:ext cx="2791103" cy="279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Mivel foglalkozik az erdész? I.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b="1" dirty="0"/>
              <a:t>erdőgazdálkodás </a:t>
            </a:r>
            <a:r>
              <a:rPr lang="hu-HU" b="1" dirty="0" smtClean="0"/>
              <a:t>terén:</a:t>
            </a:r>
            <a:endParaRPr lang="hu-HU" b="1" dirty="0"/>
          </a:p>
          <a:p>
            <a:pPr lvl="1"/>
            <a:r>
              <a:rPr lang="hu-HU" dirty="0" smtClean="0"/>
              <a:t>szaporítóanyag-előállítás </a:t>
            </a:r>
            <a:r>
              <a:rPr lang="hu-HU" dirty="0"/>
              <a:t>és </a:t>
            </a:r>
            <a:r>
              <a:rPr lang="hu-HU" dirty="0" smtClean="0"/>
              <a:t>-gyűjtés, </a:t>
            </a:r>
          </a:p>
          <a:p>
            <a:pPr lvl="2"/>
            <a:r>
              <a:rPr lang="hu-HU" dirty="0" smtClean="0"/>
              <a:t>maggazdálkodás,</a:t>
            </a:r>
          </a:p>
          <a:p>
            <a:pPr lvl="1"/>
            <a:r>
              <a:rPr lang="hu-HU" dirty="0" smtClean="0"/>
              <a:t>csemetetermesztés</a:t>
            </a:r>
            <a:r>
              <a:rPr lang="hu-HU" dirty="0"/>
              <a:t>,</a:t>
            </a:r>
          </a:p>
          <a:p>
            <a:pPr lvl="1"/>
            <a:r>
              <a:rPr lang="hu-HU" dirty="0" smtClean="0"/>
              <a:t>erdőművelési munkák</a:t>
            </a:r>
          </a:p>
          <a:p>
            <a:pPr lvl="2"/>
            <a:r>
              <a:rPr lang="hu-HU" dirty="0" smtClean="0"/>
              <a:t>erdőtelepítés, erdőfelújítás, erdőnevelés</a:t>
            </a:r>
          </a:p>
          <a:p>
            <a:pPr lvl="1"/>
            <a:r>
              <a:rPr lang="hu-HU" dirty="0" smtClean="0"/>
              <a:t>erdőhasználat, erdővédelem</a:t>
            </a: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8795"/>
            <a:ext cx="3433638" cy="2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 descr="E:\Képek_kisgépről_2016_08_07\DSCN28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148796"/>
            <a:ext cx="3044876" cy="228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Mivel foglalkozik az erdész? II.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b="1" dirty="0" smtClean="0"/>
              <a:t>vadgazdálkodás terén:</a:t>
            </a:r>
            <a:endParaRPr lang="hu-HU" b="1" dirty="0"/>
          </a:p>
          <a:p>
            <a:pPr lvl="1"/>
            <a:r>
              <a:rPr lang="hu-HU" dirty="0" smtClean="0"/>
              <a:t>vadgazdálkodási,</a:t>
            </a:r>
          </a:p>
          <a:p>
            <a:pPr lvl="1"/>
            <a:r>
              <a:rPr lang="hu-HU" dirty="0" smtClean="0"/>
              <a:t>vadászati,</a:t>
            </a:r>
          </a:p>
          <a:p>
            <a:pPr lvl="1"/>
            <a:r>
              <a:rPr lang="hu-HU" dirty="0" smtClean="0"/>
              <a:t>vadtenyésztési feladatok ellátásával.</a:t>
            </a: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27650" name="Picture 2" descr="G:\2013_OMEK\Apka 2009.12.27. 3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3036773"/>
            <a:ext cx="7644065" cy="340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3294" y="764704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Mivel foglalkozik az erdész? III.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b="1" dirty="0" smtClean="0"/>
              <a:t>természetvédelem terén:</a:t>
            </a:r>
            <a:endParaRPr lang="hu-HU" b="1" dirty="0"/>
          </a:p>
          <a:p>
            <a:pPr lvl="1"/>
            <a:r>
              <a:rPr lang="hu-HU" dirty="0" smtClean="0"/>
              <a:t>védett természeti területeken lévő erdők kezelésével.</a:t>
            </a:r>
            <a:endParaRPr lang="hu-HU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20482" name="Picture 2" descr="Képtalálat a következőre: „zselici csillagpark kilátó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335" y="2553736"/>
            <a:ext cx="2927505" cy="39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Képtalálat a következőre: „ciconia nigra”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94" y="3140969"/>
            <a:ext cx="4974163" cy="33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Kapcsolódó ké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764704"/>
            <a:ext cx="1275990" cy="169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Hol lehet erdésztechnikusként elhelyezkedni? I.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916832"/>
            <a:ext cx="5616624" cy="4536504"/>
          </a:xfrm>
        </p:spPr>
        <p:txBody>
          <a:bodyPr>
            <a:normAutofit/>
          </a:bodyPr>
          <a:lstStyle/>
          <a:p>
            <a:r>
              <a:rPr lang="hu-HU" b="1" u="sng" dirty="0"/>
              <a:t>állami erdőgazdaságoknál</a:t>
            </a:r>
            <a:r>
              <a:rPr lang="hu-HU" b="1" u="sng" dirty="0" smtClean="0"/>
              <a:t>,</a:t>
            </a:r>
          </a:p>
          <a:p>
            <a:r>
              <a:rPr lang="hu-HU" b="1" u="sng" dirty="0" smtClean="0"/>
              <a:t>vadásztársaságoknál,</a:t>
            </a:r>
            <a:endParaRPr lang="hu-HU" b="1" u="sng" dirty="0"/>
          </a:p>
          <a:p>
            <a:r>
              <a:rPr lang="hu-HU" b="1" u="sng" dirty="0"/>
              <a:t>magán erdőgazdálkodóknál</a:t>
            </a:r>
            <a:r>
              <a:rPr lang="hu-HU" dirty="0"/>
              <a:t>,</a:t>
            </a:r>
            <a:endParaRPr lang="hu-HU" sz="2000" dirty="0"/>
          </a:p>
          <a:p>
            <a:r>
              <a:rPr lang="hu-HU" dirty="0"/>
              <a:t>egyéb erdőgazdálkodással foglalkozó társaságoknál,</a:t>
            </a:r>
            <a:endParaRPr lang="hu-HU" sz="2000" dirty="0"/>
          </a:p>
          <a:p>
            <a:r>
              <a:rPr lang="hu-HU" dirty="0"/>
              <a:t>önkormányzatoknál,</a:t>
            </a:r>
            <a:endParaRPr lang="hu-HU" sz="2000" dirty="0"/>
          </a:p>
          <a:p>
            <a:r>
              <a:rPr lang="hu-HU" dirty="0"/>
              <a:t>erdőtervezőségnél,</a:t>
            </a:r>
            <a:endParaRPr lang="hu-HU" sz="2000" dirty="0"/>
          </a:p>
          <a:p>
            <a:r>
              <a:rPr lang="hu-HU" dirty="0"/>
              <a:t>csemetekerteknél, </a:t>
            </a:r>
            <a:r>
              <a:rPr lang="hu-HU" dirty="0" smtClean="0"/>
              <a:t>faiskoláknál</a:t>
            </a:r>
            <a:endParaRPr lang="hu-HU" sz="2000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28676" name="Picture 4" descr="Képtalálat a következőre: „erdészeti szakszemélyzeti logo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191122"/>
            <a:ext cx="2195941" cy="21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Képtalálat a következőre: „természetvédelmi őrszolgálati logo”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244684" cy="217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Hol lehet </a:t>
            </a:r>
            <a:r>
              <a:rPr lang="hu-HU" sz="3200" b="1" dirty="0" err="1" smtClean="0"/>
              <a:t>erdésztechnikusként</a:t>
            </a:r>
            <a:r>
              <a:rPr lang="hu-HU" sz="3200" b="1" dirty="0" smtClean="0"/>
              <a:t> elhelyezkedni? II.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916832"/>
            <a:ext cx="7776864" cy="4536504"/>
          </a:xfrm>
        </p:spPr>
        <p:txBody>
          <a:bodyPr>
            <a:normAutofit/>
          </a:bodyPr>
          <a:lstStyle/>
          <a:p>
            <a:r>
              <a:rPr lang="hu-HU" b="1" u="sng" dirty="0" smtClean="0"/>
              <a:t>önálló</a:t>
            </a:r>
            <a:r>
              <a:rPr lang="hu-HU" dirty="0" smtClean="0"/>
              <a:t> </a:t>
            </a:r>
            <a:r>
              <a:rPr lang="hu-HU" dirty="0"/>
              <a:t>erdészeti és kertészeti </a:t>
            </a:r>
            <a:r>
              <a:rPr lang="hu-HU" b="1" u="sng" dirty="0"/>
              <a:t>vállalkozás</a:t>
            </a:r>
            <a:r>
              <a:rPr lang="hu-HU" dirty="0"/>
              <a:t>oknál (erdőgazdálkodás, fakitermelés, erdőművelés, szállítás, fakereskedelem, csemetetermesztés, maggazdálkodás területén).</a:t>
            </a:r>
            <a:endParaRPr lang="hu-HU" sz="2000" dirty="0"/>
          </a:p>
          <a:p>
            <a:pPr marL="68580" indent="0">
              <a:buNone/>
            </a:pPr>
            <a:endParaRPr lang="hu-HU" dirty="0" smtClean="0"/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4" name="Picture 2" descr="Képtalálat a következőre: „lkt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98" y="3861048"/>
            <a:ext cx="3629616" cy="24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Kapcsolódó kép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3861047"/>
            <a:ext cx="3893240" cy="24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80120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Ezen felül miért jó erdésznek lenni?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916832"/>
            <a:ext cx="7776864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hu-HU" dirty="0" smtClean="0"/>
              <a:t>Mert:</a:t>
            </a:r>
          </a:p>
          <a:p>
            <a:pPr lvl="1"/>
            <a:r>
              <a:rPr lang="hu-HU" dirty="0" smtClean="0"/>
              <a:t>egy sajátos közösség az erdészek és vadászok közössége,</a:t>
            </a:r>
          </a:p>
          <a:p>
            <a:pPr lvl="1"/>
            <a:r>
              <a:rPr lang="hu-HU" dirty="0" smtClean="0"/>
              <a:t>egész életre meghatározó kapcsolatok keletkeznek.</a:t>
            </a:r>
          </a:p>
          <a:p>
            <a:pPr marL="68580" indent="0">
              <a:buNone/>
            </a:pPr>
            <a:endParaRPr lang="hu-HU" dirty="0"/>
          </a:p>
          <a:p>
            <a:pPr marL="68580" indent="0">
              <a:buNone/>
            </a:pPr>
            <a:endParaRPr lang="hu-HU" dirty="0"/>
          </a:p>
        </p:txBody>
      </p:sp>
      <p:pic>
        <p:nvPicPr>
          <p:cNvPr id="4" name="Kép 5" descr="agroinform_20100514154512_orsza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1991167" cy="13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7" descr="vedegylet_nagy_we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31" y="5280088"/>
            <a:ext cx="1226992" cy="123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4" descr="erdesz_himnusz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7402" y="3573016"/>
            <a:ext cx="3403180" cy="284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 descr="vadász_himnusz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847257"/>
            <a:ext cx="1855330" cy="263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2279</TotalTime>
  <Words>869</Words>
  <Application>Microsoft Office PowerPoint</Application>
  <PresentationFormat>Diavetítés a képernyőre (4:3 oldalarány)</PresentationFormat>
  <Paragraphs>198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8" baseType="lpstr">
      <vt:lpstr>Century Gothic</vt:lpstr>
      <vt:lpstr>Wingdings 2</vt:lpstr>
      <vt:lpstr>Austin</vt:lpstr>
      <vt:lpstr>KISS FERENC Erdészeti Technikum Szeged</vt:lpstr>
      <vt:lpstr>Milyen képzést ajánlunk?</vt:lpstr>
      <vt:lpstr>Kiknek ajánlunk?</vt:lpstr>
      <vt:lpstr>Mivel foglalkozik az erdész? I.</vt:lpstr>
      <vt:lpstr>Mivel foglalkozik az erdész? II.</vt:lpstr>
      <vt:lpstr>Mivel foglalkozik az erdész? III.</vt:lpstr>
      <vt:lpstr>Hol lehet erdésztechnikusként elhelyezkedni? I.</vt:lpstr>
      <vt:lpstr>Hol lehet erdésztechnikusként elhelyezkedni? II.</vt:lpstr>
      <vt:lpstr>Ezen felül miért jó erdésznek lenni?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Hogyan képezzük az erdésztechnikusokat?</vt:lpstr>
      <vt:lpstr>Miért Szeged? Mert…</vt:lpstr>
      <vt:lpstr>Miért Szeged? Mert…</vt:lpstr>
      <vt:lpstr>Miért Szeged? Mert…</vt:lpstr>
      <vt:lpstr>Miért Szeged? Mert…</vt:lpstr>
      <vt:lpstr>Miért Szeged? Mert…</vt:lpstr>
      <vt:lpstr>Miért Szeged? Mert…</vt:lpstr>
      <vt:lpstr>Miért Szeged? Mert…</vt:lpstr>
      <vt:lpstr>Miért Szeged? Mert…</vt:lpstr>
      <vt:lpstr>Miért Szeged? Mert…</vt:lpstr>
      <vt:lpstr>Hogyan lehet jelentkezni? I.</vt:lpstr>
      <vt:lpstr>Hogyan lehet jelentkezni? I.</vt:lpstr>
      <vt:lpstr>További információk, kapcsolat:</vt:lpstr>
      <vt:lpstr>Várunk szeretettel Szegeden a KISS FERENC ERDÉSZETI Szakgimnáziumban!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Erdőtípus, típusjelző növények</dc:title>
  <dc:creator>User 305</dc:creator>
  <cp:lastModifiedBy>Windows-felhasználó</cp:lastModifiedBy>
  <cp:revision>298</cp:revision>
  <dcterms:created xsi:type="dcterms:W3CDTF">2016-05-05T02:42:34Z</dcterms:created>
  <dcterms:modified xsi:type="dcterms:W3CDTF">2020-08-27T06:54:39Z</dcterms:modified>
</cp:coreProperties>
</file>