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0" autoAdjust="0"/>
    <p:restoredTop sz="94660"/>
  </p:normalViewPr>
  <p:slideViewPr>
    <p:cSldViewPr>
      <p:cViewPr varScale="1">
        <p:scale>
          <a:sx n="66" d="100"/>
          <a:sy n="66" d="100"/>
        </p:scale>
        <p:origin x="-12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17556-58CB-4832-A342-1DA8483FE6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7378EC-6BE2-4F54-8669-1AF00FF189EC}">
      <dgm:prSet phldrT="[Text]"/>
      <dgm:spPr/>
      <dgm:t>
        <a:bodyPr/>
        <a:lstStyle/>
        <a:p>
          <a:r>
            <a:rPr lang="cs-CZ" b="0" u="none" dirty="0" smtClean="0">
              <a:solidFill>
                <a:srgbClr val="FF0000"/>
              </a:solidFill>
            </a:rPr>
            <a:t>Ústava ČR </a:t>
          </a:r>
          <a:r>
            <a:rPr lang="cs-CZ" dirty="0" smtClean="0"/>
            <a:t>(zákon č.1/1993 Sb.) </a:t>
          </a:r>
          <a:endParaRPr lang="cs-CZ" dirty="0"/>
        </a:p>
      </dgm:t>
    </dgm:pt>
    <dgm:pt modelId="{6691C02F-011C-4056-84F9-169A0488D208}" type="parTrans" cxnId="{AD886D74-EDDA-4754-88DA-4E390A327BE8}">
      <dgm:prSet/>
      <dgm:spPr/>
      <dgm:t>
        <a:bodyPr/>
        <a:lstStyle/>
        <a:p>
          <a:endParaRPr lang="cs-CZ"/>
        </a:p>
      </dgm:t>
    </dgm:pt>
    <dgm:pt modelId="{8CFE180B-00C5-4BE6-B404-176908536801}" type="sibTrans" cxnId="{AD886D74-EDDA-4754-88DA-4E390A327BE8}">
      <dgm:prSet/>
      <dgm:spPr/>
      <dgm:t>
        <a:bodyPr/>
        <a:lstStyle/>
        <a:p>
          <a:endParaRPr lang="cs-CZ"/>
        </a:p>
      </dgm:t>
    </dgm:pt>
    <dgm:pt modelId="{E2F03D95-FE8A-4946-B49D-BE9A527C3B11}">
      <dgm:prSet phldrT="[Text]"/>
      <dgm:spPr/>
      <dgm:t>
        <a:bodyPr/>
        <a:lstStyle/>
        <a:p>
          <a:r>
            <a:rPr lang="cs-CZ" b="0" u="none" dirty="0" smtClean="0">
              <a:solidFill>
                <a:srgbClr val="FF0000"/>
              </a:solidFill>
            </a:rPr>
            <a:t>ústavní zákony</a:t>
          </a:r>
          <a:endParaRPr lang="cs-CZ" b="0" u="none" dirty="0">
            <a:solidFill>
              <a:srgbClr val="FF0000"/>
            </a:solidFill>
          </a:endParaRPr>
        </a:p>
      </dgm:t>
    </dgm:pt>
    <dgm:pt modelId="{FE36C4F1-30AC-4714-A4F3-F017B1B6657D}" type="parTrans" cxnId="{E47C3B99-A658-4D9D-87DC-43C6F9183CE4}">
      <dgm:prSet/>
      <dgm:spPr/>
      <dgm:t>
        <a:bodyPr/>
        <a:lstStyle/>
        <a:p>
          <a:endParaRPr lang="cs-CZ"/>
        </a:p>
      </dgm:t>
    </dgm:pt>
    <dgm:pt modelId="{381F358B-6C4B-492D-9588-FFBCC022C9AC}" type="sibTrans" cxnId="{E47C3B99-A658-4D9D-87DC-43C6F9183CE4}">
      <dgm:prSet/>
      <dgm:spPr/>
      <dgm:t>
        <a:bodyPr/>
        <a:lstStyle/>
        <a:p>
          <a:endParaRPr lang="cs-CZ"/>
        </a:p>
      </dgm:t>
    </dgm:pt>
    <dgm:pt modelId="{63CFEA19-A3C9-4329-8ADD-D9DE745AA966}" type="pres">
      <dgm:prSet presAssocID="{19417556-58CB-4832-A342-1DA8483FE6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DD2EB2D-6600-4E45-80BC-469832E0DCD2}" type="pres">
      <dgm:prSet presAssocID="{B77378EC-6BE2-4F54-8669-1AF00FF189EC}" presName="parentText" presStyleLbl="node1" presStyleIdx="0" presStyleCnt="2" custLinFactNeighborX="-14369" custLinFactNeighborY="780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CD9F00-F5F7-47FD-9595-307E6EB347FA}" type="pres">
      <dgm:prSet presAssocID="{8CFE180B-00C5-4BE6-B404-176908536801}" presName="spacer" presStyleCnt="0"/>
      <dgm:spPr/>
    </dgm:pt>
    <dgm:pt modelId="{EAE90FA9-21CB-4C9F-B636-1B08A2956262}" type="pres">
      <dgm:prSet presAssocID="{E2F03D95-FE8A-4946-B49D-BE9A527C3B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F44CA4-6F4A-4EEF-98E4-3B3158B3DDEC}" type="presOf" srcId="{B77378EC-6BE2-4F54-8669-1AF00FF189EC}" destId="{9DD2EB2D-6600-4E45-80BC-469832E0DCD2}" srcOrd="0" destOrd="0" presId="urn:microsoft.com/office/officeart/2005/8/layout/vList2"/>
    <dgm:cxn modelId="{D38E3A21-4EFA-4158-A7BC-21037F7810CC}" type="presOf" srcId="{19417556-58CB-4832-A342-1DA8483FE693}" destId="{63CFEA19-A3C9-4329-8ADD-D9DE745AA966}" srcOrd="0" destOrd="0" presId="urn:microsoft.com/office/officeart/2005/8/layout/vList2"/>
    <dgm:cxn modelId="{E47C3B99-A658-4D9D-87DC-43C6F9183CE4}" srcId="{19417556-58CB-4832-A342-1DA8483FE693}" destId="{E2F03D95-FE8A-4946-B49D-BE9A527C3B11}" srcOrd="1" destOrd="0" parTransId="{FE36C4F1-30AC-4714-A4F3-F017B1B6657D}" sibTransId="{381F358B-6C4B-492D-9588-FFBCC022C9AC}"/>
    <dgm:cxn modelId="{AD886D74-EDDA-4754-88DA-4E390A327BE8}" srcId="{19417556-58CB-4832-A342-1DA8483FE693}" destId="{B77378EC-6BE2-4F54-8669-1AF00FF189EC}" srcOrd="0" destOrd="0" parTransId="{6691C02F-011C-4056-84F9-169A0488D208}" sibTransId="{8CFE180B-00C5-4BE6-B404-176908536801}"/>
    <dgm:cxn modelId="{E8B81B11-BE95-441A-A0B9-74280FBC2E4C}" type="presOf" srcId="{E2F03D95-FE8A-4946-B49D-BE9A527C3B11}" destId="{EAE90FA9-21CB-4C9F-B636-1B08A2956262}" srcOrd="0" destOrd="0" presId="urn:microsoft.com/office/officeart/2005/8/layout/vList2"/>
    <dgm:cxn modelId="{C5653DDE-6909-4B68-AA01-359F7C148CB8}" type="presParOf" srcId="{63CFEA19-A3C9-4329-8ADD-D9DE745AA966}" destId="{9DD2EB2D-6600-4E45-80BC-469832E0DCD2}" srcOrd="0" destOrd="0" presId="urn:microsoft.com/office/officeart/2005/8/layout/vList2"/>
    <dgm:cxn modelId="{356D1CB6-986F-4FC7-8598-60989740BB3B}" type="presParOf" srcId="{63CFEA19-A3C9-4329-8ADD-D9DE745AA966}" destId="{10CD9F00-F5F7-47FD-9595-307E6EB347FA}" srcOrd="1" destOrd="0" presId="urn:microsoft.com/office/officeart/2005/8/layout/vList2"/>
    <dgm:cxn modelId="{B2CFD4A1-CB38-4DC0-9682-FE7FEA9832F2}" type="presParOf" srcId="{63CFEA19-A3C9-4329-8ADD-D9DE745AA966}" destId="{EAE90FA9-21CB-4C9F-B636-1B08A295626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7FE05B-A57D-4ED2-877E-99DB7A42B53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F350DC-38E0-46AD-9F12-E263E51F7520}">
      <dgm:prSet phldrT="[Text]" custT="1"/>
      <dgm:spPr/>
      <dgm:t>
        <a:bodyPr/>
        <a:lstStyle/>
        <a:p>
          <a:r>
            <a:rPr lang="cs-CZ" sz="2400" dirty="0" smtClean="0">
              <a:solidFill>
                <a:srgbClr val="FF0000"/>
              </a:solidFill>
            </a:rPr>
            <a:t>1. vytváření těchto orgánů</a:t>
          </a:r>
          <a:endParaRPr lang="cs-CZ" sz="2400" dirty="0">
            <a:solidFill>
              <a:srgbClr val="FF0000"/>
            </a:solidFill>
          </a:endParaRPr>
        </a:p>
      </dgm:t>
    </dgm:pt>
    <dgm:pt modelId="{48AB47CF-9CA8-4744-98B0-A61BAB6E6EF4}" type="parTrans" cxnId="{430CF5D4-7903-4E03-BF3C-443E82614F9E}">
      <dgm:prSet/>
      <dgm:spPr/>
      <dgm:t>
        <a:bodyPr/>
        <a:lstStyle/>
        <a:p>
          <a:endParaRPr lang="cs-CZ"/>
        </a:p>
      </dgm:t>
    </dgm:pt>
    <dgm:pt modelId="{2AB2DF40-D9BA-4CC2-A81D-E2DEB11D48DC}" type="sibTrans" cxnId="{430CF5D4-7903-4E03-BF3C-443E82614F9E}">
      <dgm:prSet/>
      <dgm:spPr/>
      <dgm:t>
        <a:bodyPr/>
        <a:lstStyle/>
        <a:p>
          <a:endParaRPr lang="cs-CZ"/>
        </a:p>
      </dgm:t>
    </dgm:pt>
    <dgm:pt modelId="{0D6D38B9-ED42-47D3-B85B-AAAD087900FB}">
      <dgm:prSet custT="1"/>
      <dgm:spPr/>
      <dgm:t>
        <a:bodyPr vert="horz"/>
        <a:lstStyle/>
        <a:p>
          <a:r>
            <a:rPr lang="cs-CZ" sz="2400" dirty="0" smtClean="0">
              <a:solidFill>
                <a:srgbClr val="FF0000"/>
              </a:solidFill>
            </a:rPr>
            <a:t>3.složení</a:t>
          </a:r>
          <a:endParaRPr lang="cs-CZ" sz="2400" dirty="0">
            <a:solidFill>
              <a:srgbClr val="FF0000"/>
            </a:solidFill>
          </a:endParaRPr>
        </a:p>
      </dgm:t>
    </dgm:pt>
    <dgm:pt modelId="{F7F918C2-C672-479D-9860-AC6C090EC980}" type="sibTrans" cxnId="{B91B8EC0-A138-43A7-8DAE-211093CB6F8F}">
      <dgm:prSet/>
      <dgm:spPr/>
      <dgm:t>
        <a:bodyPr/>
        <a:lstStyle/>
        <a:p>
          <a:endParaRPr lang="cs-CZ"/>
        </a:p>
      </dgm:t>
    </dgm:pt>
    <dgm:pt modelId="{5E43AE2F-506A-479F-9432-90C7E36D07D3}" type="parTrans" cxnId="{B91B8EC0-A138-43A7-8DAE-211093CB6F8F}">
      <dgm:prSet/>
      <dgm:spPr/>
      <dgm:t>
        <a:bodyPr/>
        <a:lstStyle/>
        <a:p>
          <a:endParaRPr lang="cs-CZ"/>
        </a:p>
      </dgm:t>
    </dgm:pt>
    <dgm:pt modelId="{8960075A-78AA-41FD-9F8D-BD5D2AAB1B9C}">
      <dgm:prSet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4. vzájemné vztahy</a:t>
          </a:r>
          <a:endParaRPr lang="cs-CZ" dirty="0">
            <a:solidFill>
              <a:srgbClr val="FF0000"/>
            </a:solidFill>
          </a:endParaRPr>
        </a:p>
      </dgm:t>
    </dgm:pt>
    <dgm:pt modelId="{D981F877-9512-4069-8FD5-FE1521CD04E3}" type="parTrans" cxnId="{68C90038-6DC9-447D-88FD-0CB1F1902627}">
      <dgm:prSet/>
      <dgm:spPr/>
      <dgm:t>
        <a:bodyPr/>
        <a:lstStyle/>
        <a:p>
          <a:endParaRPr lang="cs-CZ"/>
        </a:p>
      </dgm:t>
    </dgm:pt>
    <dgm:pt modelId="{2C4E2098-5F3F-42EB-B71B-8588D2FB7A14}" type="sibTrans" cxnId="{68C90038-6DC9-447D-88FD-0CB1F1902627}">
      <dgm:prSet/>
      <dgm:spPr/>
      <dgm:t>
        <a:bodyPr/>
        <a:lstStyle/>
        <a:p>
          <a:endParaRPr lang="cs-CZ"/>
        </a:p>
      </dgm:t>
    </dgm:pt>
    <dgm:pt modelId="{2FE19858-0CC9-49E1-A760-A8FF95EDB88F}">
      <dgm:prSet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2. pravomoci</a:t>
          </a:r>
          <a:endParaRPr lang="cs-CZ" dirty="0"/>
        </a:p>
      </dgm:t>
    </dgm:pt>
    <dgm:pt modelId="{1C47A83C-C4C5-4407-9AEE-71C43A69D1AC}" type="parTrans" cxnId="{011EA62F-63CA-448B-A5FE-3D7055BFE9E9}">
      <dgm:prSet/>
      <dgm:spPr/>
      <dgm:t>
        <a:bodyPr/>
        <a:lstStyle/>
        <a:p>
          <a:endParaRPr lang="cs-CZ"/>
        </a:p>
      </dgm:t>
    </dgm:pt>
    <dgm:pt modelId="{BA9A55FF-889C-4099-99DE-743E18CA51D1}" type="sibTrans" cxnId="{011EA62F-63CA-448B-A5FE-3D7055BFE9E9}">
      <dgm:prSet/>
      <dgm:spPr/>
      <dgm:t>
        <a:bodyPr/>
        <a:lstStyle/>
        <a:p>
          <a:endParaRPr lang="cs-CZ"/>
        </a:p>
      </dgm:t>
    </dgm:pt>
    <dgm:pt modelId="{CF52F042-CC1B-415D-B914-D4E8B034E3A7}" type="pres">
      <dgm:prSet presAssocID="{1E7FE05B-A57D-4ED2-877E-99DB7A42B5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D280D82-2095-4423-BC6D-B239790319D8}" type="pres">
      <dgm:prSet presAssocID="{47F350DC-38E0-46AD-9F12-E263E51F7520}" presName="arrow" presStyleLbl="node1" presStyleIdx="0" presStyleCnt="4" custScaleX="175291" custScaleY="101278" custRadScaleRad="88200" custRadScaleInc="-90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F170EC-BEC1-4693-A5BA-B08F053B26EB}" type="pres">
      <dgm:prSet presAssocID="{2FE19858-0CC9-49E1-A760-A8FF95EDB88F}" presName="arrow" presStyleLbl="node1" presStyleIdx="1" presStyleCnt="4" custScaleY="156519" custRadScaleRad="139527" custRadScaleInc="47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DDD8A0-A3F6-4E4F-B57B-F2FE306CABD9}" type="pres">
      <dgm:prSet presAssocID="{0D6D38B9-ED42-47D3-B85B-AAAD087900FB}" presName="arrow" presStyleLbl="node1" presStyleIdx="2" presStyleCnt="4" custScaleX="182347" custScaleY="66443" custRadScaleRad="96683" custRadScaleInc="82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9FD5F4-2DB7-4AF9-884D-DB313E62B4D1}" type="pres">
      <dgm:prSet presAssocID="{8960075A-78AA-41FD-9F8D-BD5D2AAB1B9C}" presName="arrow" presStyleLbl="node1" presStyleIdx="3" presStyleCnt="4" custScaleY="195391" custRadScaleRad="200862" custRadScaleInc="-1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2D4571-C7EC-42DA-A6C1-3C0223A74617}" type="presOf" srcId="{1E7FE05B-A57D-4ED2-877E-99DB7A42B535}" destId="{CF52F042-CC1B-415D-B914-D4E8B034E3A7}" srcOrd="0" destOrd="0" presId="urn:microsoft.com/office/officeart/2005/8/layout/arrow5"/>
    <dgm:cxn modelId="{68C90038-6DC9-447D-88FD-0CB1F1902627}" srcId="{1E7FE05B-A57D-4ED2-877E-99DB7A42B535}" destId="{8960075A-78AA-41FD-9F8D-BD5D2AAB1B9C}" srcOrd="3" destOrd="0" parTransId="{D981F877-9512-4069-8FD5-FE1521CD04E3}" sibTransId="{2C4E2098-5F3F-42EB-B71B-8588D2FB7A14}"/>
    <dgm:cxn modelId="{DC49A671-31D4-40B4-924C-5C115B5776F6}" type="presOf" srcId="{8960075A-78AA-41FD-9F8D-BD5D2AAB1B9C}" destId="{189FD5F4-2DB7-4AF9-884D-DB313E62B4D1}" srcOrd="0" destOrd="0" presId="urn:microsoft.com/office/officeart/2005/8/layout/arrow5"/>
    <dgm:cxn modelId="{430CF5D4-7903-4E03-BF3C-443E82614F9E}" srcId="{1E7FE05B-A57D-4ED2-877E-99DB7A42B535}" destId="{47F350DC-38E0-46AD-9F12-E263E51F7520}" srcOrd="0" destOrd="0" parTransId="{48AB47CF-9CA8-4744-98B0-A61BAB6E6EF4}" sibTransId="{2AB2DF40-D9BA-4CC2-A81D-E2DEB11D48DC}"/>
    <dgm:cxn modelId="{011EA62F-63CA-448B-A5FE-3D7055BFE9E9}" srcId="{1E7FE05B-A57D-4ED2-877E-99DB7A42B535}" destId="{2FE19858-0CC9-49E1-A760-A8FF95EDB88F}" srcOrd="1" destOrd="0" parTransId="{1C47A83C-C4C5-4407-9AEE-71C43A69D1AC}" sibTransId="{BA9A55FF-889C-4099-99DE-743E18CA51D1}"/>
    <dgm:cxn modelId="{B91B8EC0-A138-43A7-8DAE-211093CB6F8F}" srcId="{1E7FE05B-A57D-4ED2-877E-99DB7A42B535}" destId="{0D6D38B9-ED42-47D3-B85B-AAAD087900FB}" srcOrd="2" destOrd="0" parTransId="{5E43AE2F-506A-479F-9432-90C7E36D07D3}" sibTransId="{F7F918C2-C672-479D-9860-AC6C090EC980}"/>
    <dgm:cxn modelId="{25B64DFD-FA8C-4B83-9904-833BDE5060F2}" type="presOf" srcId="{47F350DC-38E0-46AD-9F12-E263E51F7520}" destId="{5D280D82-2095-4423-BC6D-B239790319D8}" srcOrd="0" destOrd="0" presId="urn:microsoft.com/office/officeart/2005/8/layout/arrow5"/>
    <dgm:cxn modelId="{CDB75256-4C58-4A6D-87EB-B2BC6E75F828}" type="presOf" srcId="{0D6D38B9-ED42-47D3-B85B-AAAD087900FB}" destId="{5FDDD8A0-A3F6-4E4F-B57B-F2FE306CABD9}" srcOrd="0" destOrd="0" presId="urn:microsoft.com/office/officeart/2005/8/layout/arrow5"/>
    <dgm:cxn modelId="{BC1E7B95-A4CE-4C28-BAD6-F14DBFC7E58A}" type="presOf" srcId="{2FE19858-0CC9-49E1-A760-A8FF95EDB88F}" destId="{13F170EC-BEC1-4693-A5BA-B08F053B26EB}" srcOrd="0" destOrd="0" presId="urn:microsoft.com/office/officeart/2005/8/layout/arrow5"/>
    <dgm:cxn modelId="{16A70DEE-A726-463A-8F74-3BADC3D994C5}" type="presParOf" srcId="{CF52F042-CC1B-415D-B914-D4E8B034E3A7}" destId="{5D280D82-2095-4423-BC6D-B239790319D8}" srcOrd="0" destOrd="0" presId="urn:microsoft.com/office/officeart/2005/8/layout/arrow5"/>
    <dgm:cxn modelId="{FB78A1A6-0195-4628-ACD5-D7244517468D}" type="presParOf" srcId="{CF52F042-CC1B-415D-B914-D4E8B034E3A7}" destId="{13F170EC-BEC1-4693-A5BA-B08F053B26EB}" srcOrd="1" destOrd="0" presId="urn:microsoft.com/office/officeart/2005/8/layout/arrow5"/>
    <dgm:cxn modelId="{985A158D-B6F5-4857-A5D8-55552EB0EC49}" type="presParOf" srcId="{CF52F042-CC1B-415D-B914-D4E8B034E3A7}" destId="{5FDDD8A0-A3F6-4E4F-B57B-F2FE306CABD9}" srcOrd="2" destOrd="0" presId="urn:microsoft.com/office/officeart/2005/8/layout/arrow5"/>
    <dgm:cxn modelId="{6F38D8CA-5675-4784-B4AE-46234FD27AC2}" type="presParOf" srcId="{CF52F042-CC1B-415D-B914-D4E8B034E3A7}" destId="{189FD5F4-2DB7-4AF9-884D-DB313E62B4D1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447DF5-3B7F-450A-B562-4D703F6C23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B8F052E-F7BE-4586-9981-ABB5313C39B8}">
      <dgm:prSet phldrT="[Text]"/>
      <dgm:spPr/>
      <dgm:t>
        <a:bodyPr/>
        <a:lstStyle/>
        <a:p>
          <a:r>
            <a:rPr lang="cs-CZ" dirty="0" smtClean="0"/>
            <a:t>moc zákonodárná</a:t>
          </a:r>
          <a:endParaRPr lang="cs-CZ" dirty="0"/>
        </a:p>
      </dgm:t>
    </dgm:pt>
    <dgm:pt modelId="{F792C4E6-77D7-4818-86A6-B26863D99C75}" type="parTrans" cxnId="{7A86FF31-2C95-49FF-8BBB-7A2B06681430}">
      <dgm:prSet/>
      <dgm:spPr/>
      <dgm:t>
        <a:bodyPr/>
        <a:lstStyle/>
        <a:p>
          <a:endParaRPr lang="cs-CZ"/>
        </a:p>
      </dgm:t>
    </dgm:pt>
    <dgm:pt modelId="{F4EC0805-43C1-405E-A423-F712CB8ABB27}" type="sibTrans" cxnId="{7A86FF31-2C95-49FF-8BBB-7A2B06681430}">
      <dgm:prSet/>
      <dgm:spPr/>
      <dgm:t>
        <a:bodyPr/>
        <a:lstStyle/>
        <a:p>
          <a:endParaRPr lang="cs-CZ"/>
        </a:p>
      </dgm:t>
    </dgm:pt>
    <dgm:pt modelId="{D649EA3B-4B86-4371-A560-F1EA4AEA4D21}">
      <dgm:prSet phldrT="[Text]"/>
      <dgm:spPr/>
      <dgm:t>
        <a:bodyPr/>
        <a:lstStyle/>
        <a:p>
          <a:r>
            <a:rPr lang="cs-CZ" dirty="0" smtClean="0"/>
            <a:t>volené zákonodárné orgány</a:t>
          </a:r>
          <a:endParaRPr lang="cs-CZ" dirty="0"/>
        </a:p>
      </dgm:t>
    </dgm:pt>
    <dgm:pt modelId="{867D565C-AB2B-493C-BDCD-EC3462E96B9B}" type="parTrans" cxnId="{CEAF1996-B9A3-4417-A414-016CBC2E2C7B}">
      <dgm:prSet/>
      <dgm:spPr/>
      <dgm:t>
        <a:bodyPr/>
        <a:lstStyle/>
        <a:p>
          <a:endParaRPr lang="cs-CZ"/>
        </a:p>
      </dgm:t>
    </dgm:pt>
    <dgm:pt modelId="{ED5AF289-922F-458F-84C7-E86CDC2AD684}" type="sibTrans" cxnId="{CEAF1996-B9A3-4417-A414-016CBC2E2C7B}">
      <dgm:prSet/>
      <dgm:spPr/>
      <dgm:t>
        <a:bodyPr/>
        <a:lstStyle/>
        <a:p>
          <a:endParaRPr lang="cs-CZ"/>
        </a:p>
      </dgm:t>
    </dgm:pt>
    <dgm:pt modelId="{BB1121E2-2A61-4BA2-BC4F-19DFC5519AE4}">
      <dgm:prSet phldrT="[Text]"/>
      <dgm:spPr/>
      <dgm:t>
        <a:bodyPr/>
        <a:lstStyle/>
        <a:p>
          <a:r>
            <a:rPr lang="cs-CZ" dirty="0" smtClean="0"/>
            <a:t>moc výkonná</a:t>
          </a:r>
          <a:endParaRPr lang="cs-CZ" dirty="0"/>
        </a:p>
      </dgm:t>
    </dgm:pt>
    <dgm:pt modelId="{FA7FCC40-EDD8-4144-902F-16FE4276E2C1}" type="parTrans" cxnId="{1A53CA73-B4A8-4858-8A4F-F278A170985B}">
      <dgm:prSet/>
      <dgm:spPr/>
      <dgm:t>
        <a:bodyPr/>
        <a:lstStyle/>
        <a:p>
          <a:endParaRPr lang="cs-CZ"/>
        </a:p>
      </dgm:t>
    </dgm:pt>
    <dgm:pt modelId="{0240AA89-8353-418F-87CE-6DDDC12B7425}" type="sibTrans" cxnId="{1A53CA73-B4A8-4858-8A4F-F278A170985B}">
      <dgm:prSet/>
      <dgm:spPr/>
      <dgm:t>
        <a:bodyPr/>
        <a:lstStyle/>
        <a:p>
          <a:endParaRPr lang="cs-CZ"/>
        </a:p>
      </dgm:t>
    </dgm:pt>
    <dgm:pt modelId="{0EE612D6-AF67-46B9-8A70-E23CBE95B062}">
      <dgm:prSet phldrT="[Text]"/>
      <dgm:spPr/>
      <dgm:t>
        <a:bodyPr/>
        <a:lstStyle/>
        <a:p>
          <a:r>
            <a:rPr lang="cs-CZ" dirty="0" smtClean="0"/>
            <a:t>hlavy státu, vlády a jim podřízené orgány státní správy</a:t>
          </a:r>
          <a:endParaRPr lang="cs-CZ" dirty="0"/>
        </a:p>
      </dgm:t>
    </dgm:pt>
    <dgm:pt modelId="{7F6B8A43-74D2-4313-ABD3-F9434D406B68}" type="parTrans" cxnId="{CE779809-2CC4-4114-8FF9-DF85A27D19E1}">
      <dgm:prSet/>
      <dgm:spPr/>
      <dgm:t>
        <a:bodyPr/>
        <a:lstStyle/>
        <a:p>
          <a:endParaRPr lang="cs-CZ"/>
        </a:p>
      </dgm:t>
    </dgm:pt>
    <dgm:pt modelId="{BCDC3765-2E61-43B0-8814-6019E04BAF62}" type="sibTrans" cxnId="{CE779809-2CC4-4114-8FF9-DF85A27D19E1}">
      <dgm:prSet/>
      <dgm:spPr/>
      <dgm:t>
        <a:bodyPr/>
        <a:lstStyle/>
        <a:p>
          <a:endParaRPr lang="cs-CZ"/>
        </a:p>
      </dgm:t>
    </dgm:pt>
    <dgm:pt modelId="{4126A735-2C9E-44DB-A512-6787E9BDFA1A}">
      <dgm:prSet phldrT="[Text]"/>
      <dgm:spPr/>
      <dgm:t>
        <a:bodyPr/>
        <a:lstStyle/>
        <a:p>
          <a:r>
            <a:rPr lang="cs-CZ" dirty="0" smtClean="0"/>
            <a:t>moc soudní</a:t>
          </a:r>
          <a:endParaRPr lang="cs-CZ" dirty="0"/>
        </a:p>
      </dgm:t>
    </dgm:pt>
    <dgm:pt modelId="{67121644-5F9B-4C85-9959-D826DB373953}" type="parTrans" cxnId="{25FDCA13-3D03-4CA9-A7FF-965286658B20}">
      <dgm:prSet/>
      <dgm:spPr/>
      <dgm:t>
        <a:bodyPr/>
        <a:lstStyle/>
        <a:p>
          <a:endParaRPr lang="cs-CZ"/>
        </a:p>
      </dgm:t>
    </dgm:pt>
    <dgm:pt modelId="{1D9B08E9-DB77-456B-9161-E8D7AD78DA5D}" type="sibTrans" cxnId="{25FDCA13-3D03-4CA9-A7FF-965286658B20}">
      <dgm:prSet/>
      <dgm:spPr/>
      <dgm:t>
        <a:bodyPr/>
        <a:lstStyle/>
        <a:p>
          <a:endParaRPr lang="cs-CZ"/>
        </a:p>
      </dgm:t>
    </dgm:pt>
    <dgm:pt modelId="{8C267368-1CF3-4091-BBA3-F09529C9A1B1}">
      <dgm:prSet phldrT="[Text]"/>
      <dgm:spPr/>
      <dgm:t>
        <a:bodyPr/>
        <a:lstStyle/>
        <a:p>
          <a:r>
            <a:rPr lang="cs-CZ" dirty="0" smtClean="0"/>
            <a:t>soustavy soudů</a:t>
          </a:r>
          <a:endParaRPr lang="cs-CZ" dirty="0"/>
        </a:p>
      </dgm:t>
    </dgm:pt>
    <dgm:pt modelId="{A68B0EC6-E4F6-4E7D-8744-82AD295D461E}" type="parTrans" cxnId="{D7769412-440B-4FAD-9537-8482F8D2F236}">
      <dgm:prSet/>
      <dgm:spPr/>
      <dgm:t>
        <a:bodyPr/>
        <a:lstStyle/>
        <a:p>
          <a:endParaRPr lang="cs-CZ"/>
        </a:p>
      </dgm:t>
    </dgm:pt>
    <dgm:pt modelId="{8A4287C4-7ACE-4FE0-ADC3-8928CAE50985}" type="sibTrans" cxnId="{D7769412-440B-4FAD-9537-8482F8D2F236}">
      <dgm:prSet/>
      <dgm:spPr/>
      <dgm:t>
        <a:bodyPr/>
        <a:lstStyle/>
        <a:p>
          <a:endParaRPr lang="cs-CZ"/>
        </a:p>
      </dgm:t>
    </dgm:pt>
    <dgm:pt modelId="{AD9E9C53-A7C5-4145-ABD3-C06C24D976D4}">
      <dgm:prSet phldrT="[Text]"/>
      <dgm:spPr/>
      <dgm:t>
        <a:bodyPr/>
        <a:lstStyle/>
        <a:p>
          <a:r>
            <a:rPr lang="cs-CZ" dirty="0" smtClean="0"/>
            <a:t>parlamenty</a:t>
          </a:r>
          <a:endParaRPr lang="cs-CZ" dirty="0"/>
        </a:p>
      </dgm:t>
    </dgm:pt>
    <dgm:pt modelId="{ED07ED75-2A9C-4CEA-A4B3-C51623C937CC}" type="parTrans" cxnId="{E588FB9C-7B32-426A-9392-BB85B0F1D210}">
      <dgm:prSet/>
      <dgm:spPr/>
      <dgm:t>
        <a:bodyPr/>
        <a:lstStyle/>
        <a:p>
          <a:endParaRPr lang="cs-CZ"/>
        </a:p>
      </dgm:t>
    </dgm:pt>
    <dgm:pt modelId="{1FDF265B-5190-4C77-89BB-FBB6F33C90CF}" type="sibTrans" cxnId="{E588FB9C-7B32-426A-9392-BB85B0F1D210}">
      <dgm:prSet/>
      <dgm:spPr/>
      <dgm:t>
        <a:bodyPr/>
        <a:lstStyle/>
        <a:p>
          <a:endParaRPr lang="cs-CZ"/>
        </a:p>
      </dgm:t>
    </dgm:pt>
    <dgm:pt modelId="{189AB1F3-D445-4F00-BAE6-DB2E78A5928E}" type="pres">
      <dgm:prSet presAssocID="{69447DF5-3B7F-450A-B562-4D703F6C23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16588F3-3852-4C7C-9BBF-502A0800033D}" type="pres">
      <dgm:prSet presAssocID="{1B8F052E-F7BE-4586-9981-ABB5313C39B8}" presName="composite" presStyleCnt="0"/>
      <dgm:spPr/>
    </dgm:pt>
    <dgm:pt modelId="{D142D224-F02E-4D01-8DBD-1B2AA8192D1C}" type="pres">
      <dgm:prSet presAssocID="{1B8F052E-F7BE-4586-9981-ABB5313C39B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84DCB9-5DF5-4C5F-A5E5-1A0F0B8AD70F}" type="pres">
      <dgm:prSet presAssocID="{1B8F052E-F7BE-4586-9981-ABB5313C39B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7E828D-B211-4824-9697-26762EC73E58}" type="pres">
      <dgm:prSet presAssocID="{F4EC0805-43C1-405E-A423-F712CB8ABB27}" presName="space" presStyleCnt="0"/>
      <dgm:spPr/>
    </dgm:pt>
    <dgm:pt modelId="{6A7290BD-CC11-46B0-ABB2-10BC8734377C}" type="pres">
      <dgm:prSet presAssocID="{BB1121E2-2A61-4BA2-BC4F-19DFC5519AE4}" presName="composite" presStyleCnt="0"/>
      <dgm:spPr/>
    </dgm:pt>
    <dgm:pt modelId="{1FDF7AC9-6EC9-47DB-B302-D1578004B92C}" type="pres">
      <dgm:prSet presAssocID="{BB1121E2-2A61-4BA2-BC4F-19DFC5519AE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D96AE7-AE21-4B13-AD04-E598700D2856}" type="pres">
      <dgm:prSet presAssocID="{BB1121E2-2A61-4BA2-BC4F-19DFC5519AE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16F696-9FAC-40D6-A965-E686D9B8E2B9}" type="pres">
      <dgm:prSet presAssocID="{0240AA89-8353-418F-87CE-6DDDC12B7425}" presName="space" presStyleCnt="0"/>
      <dgm:spPr/>
    </dgm:pt>
    <dgm:pt modelId="{D9AF5488-CD8B-4461-B903-6E5F145DA249}" type="pres">
      <dgm:prSet presAssocID="{4126A735-2C9E-44DB-A512-6787E9BDFA1A}" presName="composite" presStyleCnt="0"/>
      <dgm:spPr/>
    </dgm:pt>
    <dgm:pt modelId="{59C2DD5E-EDD5-45D8-9133-1555A7C14664}" type="pres">
      <dgm:prSet presAssocID="{4126A735-2C9E-44DB-A512-6787E9BDFA1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64803A-8616-42AA-92BF-9A8C09899CAB}" type="pres">
      <dgm:prSet presAssocID="{4126A735-2C9E-44DB-A512-6787E9BDFA1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D7E0E4B-2FBD-419B-A2B0-AEAF5A6BD409}" type="presOf" srcId="{4126A735-2C9E-44DB-A512-6787E9BDFA1A}" destId="{59C2DD5E-EDD5-45D8-9133-1555A7C14664}" srcOrd="0" destOrd="0" presId="urn:microsoft.com/office/officeart/2005/8/layout/hList1"/>
    <dgm:cxn modelId="{E588FB9C-7B32-426A-9392-BB85B0F1D210}" srcId="{1B8F052E-F7BE-4586-9981-ABB5313C39B8}" destId="{AD9E9C53-A7C5-4145-ABD3-C06C24D976D4}" srcOrd="1" destOrd="0" parTransId="{ED07ED75-2A9C-4CEA-A4B3-C51623C937CC}" sibTransId="{1FDF265B-5190-4C77-89BB-FBB6F33C90CF}"/>
    <dgm:cxn modelId="{6FD6BB86-269E-4B24-BAF8-C2F1E118AEF4}" type="presOf" srcId="{0EE612D6-AF67-46B9-8A70-E23CBE95B062}" destId="{65D96AE7-AE21-4B13-AD04-E598700D2856}" srcOrd="0" destOrd="0" presId="urn:microsoft.com/office/officeart/2005/8/layout/hList1"/>
    <dgm:cxn modelId="{25FDCA13-3D03-4CA9-A7FF-965286658B20}" srcId="{69447DF5-3B7F-450A-B562-4D703F6C23BC}" destId="{4126A735-2C9E-44DB-A512-6787E9BDFA1A}" srcOrd="2" destOrd="0" parTransId="{67121644-5F9B-4C85-9959-D826DB373953}" sibTransId="{1D9B08E9-DB77-456B-9161-E8D7AD78DA5D}"/>
    <dgm:cxn modelId="{D7769412-440B-4FAD-9537-8482F8D2F236}" srcId="{4126A735-2C9E-44DB-A512-6787E9BDFA1A}" destId="{8C267368-1CF3-4091-BBA3-F09529C9A1B1}" srcOrd="0" destOrd="0" parTransId="{A68B0EC6-E4F6-4E7D-8744-82AD295D461E}" sibTransId="{8A4287C4-7ACE-4FE0-ADC3-8928CAE50985}"/>
    <dgm:cxn modelId="{E7C55298-8ACB-47AD-BEC1-E9DF00ECD5EC}" type="presOf" srcId="{69447DF5-3B7F-450A-B562-4D703F6C23BC}" destId="{189AB1F3-D445-4F00-BAE6-DB2E78A5928E}" srcOrd="0" destOrd="0" presId="urn:microsoft.com/office/officeart/2005/8/layout/hList1"/>
    <dgm:cxn modelId="{6410E60E-2711-49F2-AA69-3824A8D59EE1}" type="presOf" srcId="{AD9E9C53-A7C5-4145-ABD3-C06C24D976D4}" destId="{6A84DCB9-5DF5-4C5F-A5E5-1A0F0B8AD70F}" srcOrd="0" destOrd="1" presId="urn:microsoft.com/office/officeart/2005/8/layout/hList1"/>
    <dgm:cxn modelId="{1A53CA73-B4A8-4858-8A4F-F278A170985B}" srcId="{69447DF5-3B7F-450A-B562-4D703F6C23BC}" destId="{BB1121E2-2A61-4BA2-BC4F-19DFC5519AE4}" srcOrd="1" destOrd="0" parTransId="{FA7FCC40-EDD8-4144-902F-16FE4276E2C1}" sibTransId="{0240AA89-8353-418F-87CE-6DDDC12B7425}"/>
    <dgm:cxn modelId="{8C472FE2-DF9A-43AC-9E94-1DB627B35DB5}" type="presOf" srcId="{8C267368-1CF3-4091-BBA3-F09529C9A1B1}" destId="{1664803A-8616-42AA-92BF-9A8C09899CAB}" srcOrd="0" destOrd="0" presId="urn:microsoft.com/office/officeart/2005/8/layout/hList1"/>
    <dgm:cxn modelId="{7A86FF31-2C95-49FF-8BBB-7A2B06681430}" srcId="{69447DF5-3B7F-450A-B562-4D703F6C23BC}" destId="{1B8F052E-F7BE-4586-9981-ABB5313C39B8}" srcOrd="0" destOrd="0" parTransId="{F792C4E6-77D7-4818-86A6-B26863D99C75}" sibTransId="{F4EC0805-43C1-405E-A423-F712CB8ABB27}"/>
    <dgm:cxn modelId="{957F571E-1E20-4676-8D96-A085E219E297}" type="presOf" srcId="{D649EA3B-4B86-4371-A560-F1EA4AEA4D21}" destId="{6A84DCB9-5DF5-4C5F-A5E5-1A0F0B8AD70F}" srcOrd="0" destOrd="0" presId="urn:microsoft.com/office/officeart/2005/8/layout/hList1"/>
    <dgm:cxn modelId="{C30E1CF0-0DFA-4255-BB1F-C958E8B4D955}" type="presOf" srcId="{1B8F052E-F7BE-4586-9981-ABB5313C39B8}" destId="{D142D224-F02E-4D01-8DBD-1B2AA8192D1C}" srcOrd="0" destOrd="0" presId="urn:microsoft.com/office/officeart/2005/8/layout/hList1"/>
    <dgm:cxn modelId="{CE779809-2CC4-4114-8FF9-DF85A27D19E1}" srcId="{BB1121E2-2A61-4BA2-BC4F-19DFC5519AE4}" destId="{0EE612D6-AF67-46B9-8A70-E23CBE95B062}" srcOrd="0" destOrd="0" parTransId="{7F6B8A43-74D2-4313-ABD3-F9434D406B68}" sibTransId="{BCDC3765-2E61-43B0-8814-6019E04BAF62}"/>
    <dgm:cxn modelId="{CEAF1996-B9A3-4417-A414-016CBC2E2C7B}" srcId="{1B8F052E-F7BE-4586-9981-ABB5313C39B8}" destId="{D649EA3B-4B86-4371-A560-F1EA4AEA4D21}" srcOrd="0" destOrd="0" parTransId="{867D565C-AB2B-493C-BDCD-EC3462E96B9B}" sibTransId="{ED5AF289-922F-458F-84C7-E86CDC2AD684}"/>
    <dgm:cxn modelId="{0F4A7341-F7BC-4838-B264-03AA0756EC12}" type="presOf" srcId="{BB1121E2-2A61-4BA2-BC4F-19DFC5519AE4}" destId="{1FDF7AC9-6EC9-47DB-B302-D1578004B92C}" srcOrd="0" destOrd="0" presId="urn:microsoft.com/office/officeart/2005/8/layout/hList1"/>
    <dgm:cxn modelId="{44027FDA-87C5-4DAD-9BF6-DEB044AA1049}" type="presParOf" srcId="{189AB1F3-D445-4F00-BAE6-DB2E78A5928E}" destId="{316588F3-3852-4C7C-9BBF-502A0800033D}" srcOrd="0" destOrd="0" presId="urn:microsoft.com/office/officeart/2005/8/layout/hList1"/>
    <dgm:cxn modelId="{22BF0BC0-7E29-4BED-8039-9B6EBD3302D9}" type="presParOf" srcId="{316588F3-3852-4C7C-9BBF-502A0800033D}" destId="{D142D224-F02E-4D01-8DBD-1B2AA8192D1C}" srcOrd="0" destOrd="0" presId="urn:microsoft.com/office/officeart/2005/8/layout/hList1"/>
    <dgm:cxn modelId="{6C6A023E-0957-4198-8CC4-4C3B59C92B32}" type="presParOf" srcId="{316588F3-3852-4C7C-9BBF-502A0800033D}" destId="{6A84DCB9-5DF5-4C5F-A5E5-1A0F0B8AD70F}" srcOrd="1" destOrd="0" presId="urn:microsoft.com/office/officeart/2005/8/layout/hList1"/>
    <dgm:cxn modelId="{798894D0-1600-4EBD-B4BC-0B8C8D81C967}" type="presParOf" srcId="{189AB1F3-D445-4F00-BAE6-DB2E78A5928E}" destId="{287E828D-B211-4824-9697-26762EC73E58}" srcOrd="1" destOrd="0" presId="urn:microsoft.com/office/officeart/2005/8/layout/hList1"/>
    <dgm:cxn modelId="{438B6537-1F5F-4248-A8A3-33D05BE716F1}" type="presParOf" srcId="{189AB1F3-D445-4F00-BAE6-DB2E78A5928E}" destId="{6A7290BD-CC11-46B0-ABB2-10BC8734377C}" srcOrd="2" destOrd="0" presId="urn:microsoft.com/office/officeart/2005/8/layout/hList1"/>
    <dgm:cxn modelId="{CF213628-0FC3-45B8-9E6B-DBB73040464B}" type="presParOf" srcId="{6A7290BD-CC11-46B0-ABB2-10BC8734377C}" destId="{1FDF7AC9-6EC9-47DB-B302-D1578004B92C}" srcOrd="0" destOrd="0" presId="urn:microsoft.com/office/officeart/2005/8/layout/hList1"/>
    <dgm:cxn modelId="{5D8C6E75-DD7E-401C-B9BF-A1B1BF136EB6}" type="presParOf" srcId="{6A7290BD-CC11-46B0-ABB2-10BC8734377C}" destId="{65D96AE7-AE21-4B13-AD04-E598700D2856}" srcOrd="1" destOrd="0" presId="urn:microsoft.com/office/officeart/2005/8/layout/hList1"/>
    <dgm:cxn modelId="{DE381A88-FB3C-4F8B-AFA5-BD6F3A626A62}" type="presParOf" srcId="{189AB1F3-D445-4F00-BAE6-DB2E78A5928E}" destId="{F316F696-9FAC-40D6-A965-E686D9B8E2B9}" srcOrd="3" destOrd="0" presId="urn:microsoft.com/office/officeart/2005/8/layout/hList1"/>
    <dgm:cxn modelId="{1EA6F9F3-3BCA-411D-A93B-FC5F8579BB38}" type="presParOf" srcId="{189AB1F3-D445-4F00-BAE6-DB2E78A5928E}" destId="{D9AF5488-CD8B-4461-B903-6E5F145DA249}" srcOrd="4" destOrd="0" presId="urn:microsoft.com/office/officeart/2005/8/layout/hList1"/>
    <dgm:cxn modelId="{4A08D24E-D400-42D3-BEEE-5D8CE5159F98}" type="presParOf" srcId="{D9AF5488-CD8B-4461-B903-6E5F145DA249}" destId="{59C2DD5E-EDD5-45D8-9133-1555A7C14664}" srcOrd="0" destOrd="0" presId="urn:microsoft.com/office/officeart/2005/8/layout/hList1"/>
    <dgm:cxn modelId="{13A50FEE-B2BB-462F-B893-F95641201DAA}" type="presParOf" srcId="{D9AF5488-CD8B-4461-B903-6E5F145DA249}" destId="{1664803A-8616-42AA-92BF-9A8C09899CA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2A8C04-EFF6-426E-A101-912C99E82CD6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F6325A-19A2-4D68-8F77-895B9D696D24}">
      <dgm:prSet phldrT="[Text]"/>
      <dgm:spPr>
        <a:solidFill>
          <a:srgbClr val="FFFF00">
            <a:alpha val="50000"/>
          </a:srgbClr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cs-CZ" dirty="0" smtClean="0"/>
            <a:t>PARLAMENT</a:t>
          </a:r>
          <a:endParaRPr lang="cs-CZ" dirty="0"/>
        </a:p>
      </dgm:t>
    </dgm:pt>
    <dgm:pt modelId="{B44E833A-3A95-4F93-9578-B79A8F984C3B}" type="parTrans" cxnId="{E760F9C0-F6D2-4DE5-A488-FA98503C8527}">
      <dgm:prSet/>
      <dgm:spPr/>
      <dgm:t>
        <a:bodyPr/>
        <a:lstStyle/>
        <a:p>
          <a:pPr algn="ctr"/>
          <a:endParaRPr lang="cs-CZ"/>
        </a:p>
      </dgm:t>
    </dgm:pt>
    <dgm:pt modelId="{26BC2A4E-CDDD-4BD5-A6AB-A35852CF152B}" type="sibTrans" cxnId="{E760F9C0-F6D2-4DE5-A488-FA98503C8527}">
      <dgm:prSet/>
      <dgm:spPr/>
      <dgm:t>
        <a:bodyPr/>
        <a:lstStyle/>
        <a:p>
          <a:pPr algn="ctr"/>
          <a:endParaRPr lang="cs-CZ"/>
        </a:p>
      </dgm:t>
    </dgm:pt>
    <dgm:pt modelId="{DC03D75A-F8EA-4A8F-8006-8E49C8DF44E6}">
      <dgm:prSet phldrT="[Text]"/>
      <dgm:spPr>
        <a:ln>
          <a:solidFill>
            <a:srgbClr val="00B0F0"/>
          </a:solidFill>
        </a:ln>
      </dgm:spPr>
      <dgm:t>
        <a:bodyPr/>
        <a:lstStyle/>
        <a:p>
          <a:pPr algn="ctr"/>
          <a:r>
            <a:rPr lang="cs-CZ" dirty="0" smtClean="0"/>
            <a:t>81 senátorů volených na 6 let</a:t>
          </a:r>
          <a:endParaRPr lang="cs-CZ" dirty="0"/>
        </a:p>
      </dgm:t>
    </dgm:pt>
    <dgm:pt modelId="{242ED4A3-0918-4561-B8B9-08E9CBE527A2}" type="parTrans" cxnId="{9EBEB4C2-A441-4E28-8158-B683798DCCA2}">
      <dgm:prSet/>
      <dgm:spPr/>
      <dgm:t>
        <a:bodyPr/>
        <a:lstStyle/>
        <a:p>
          <a:pPr algn="ctr"/>
          <a:endParaRPr lang="cs-CZ"/>
        </a:p>
      </dgm:t>
    </dgm:pt>
    <dgm:pt modelId="{2CC2DD8B-0388-436D-9790-47A380D745BD}" type="sibTrans" cxnId="{9EBEB4C2-A441-4E28-8158-B683798DCCA2}">
      <dgm:prSet/>
      <dgm:spPr/>
      <dgm:t>
        <a:bodyPr/>
        <a:lstStyle/>
        <a:p>
          <a:pPr algn="ctr"/>
          <a:endParaRPr lang="cs-CZ"/>
        </a:p>
      </dgm:t>
    </dgm:pt>
    <dgm:pt modelId="{4519426D-8B48-46DE-9F1B-03DCC80FE17E}">
      <dgm:prSet phldrT="[Text]" custT="1"/>
      <dgm:spPr>
        <a:solidFill>
          <a:srgbClr val="FFC000">
            <a:alpha val="50000"/>
          </a:srgb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cs-CZ" sz="1600" dirty="0" smtClean="0"/>
            <a:t>SENÁT</a:t>
          </a:r>
          <a:endParaRPr lang="cs-CZ" sz="1600" dirty="0"/>
        </a:p>
      </dgm:t>
    </dgm:pt>
    <dgm:pt modelId="{4816B7D6-A163-4FC8-91BE-A2BFA0C35D37}" type="parTrans" cxnId="{88BA4168-6DED-442D-8BBA-707E86AE1457}">
      <dgm:prSet/>
      <dgm:spPr/>
      <dgm:t>
        <a:bodyPr/>
        <a:lstStyle/>
        <a:p>
          <a:pPr algn="ctr"/>
          <a:endParaRPr lang="cs-CZ"/>
        </a:p>
      </dgm:t>
    </dgm:pt>
    <dgm:pt modelId="{168795CD-396F-420D-B2C6-77AB74735037}" type="sibTrans" cxnId="{88BA4168-6DED-442D-8BBA-707E86AE1457}">
      <dgm:prSet/>
      <dgm:spPr/>
      <dgm:t>
        <a:bodyPr/>
        <a:lstStyle/>
        <a:p>
          <a:pPr algn="ctr"/>
          <a:endParaRPr lang="cs-CZ"/>
        </a:p>
      </dgm:t>
    </dgm:pt>
    <dgm:pt modelId="{857EFF15-1CD4-46A8-BECA-75306B6A44FE}">
      <dgm:prSet phldrT="[Text]"/>
      <dgm:spPr>
        <a:ln>
          <a:solidFill>
            <a:srgbClr val="00B0F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 smtClean="0"/>
            <a:t>200 poslanců volených na 4 roky </a:t>
          </a:r>
        </a:p>
        <a:p>
          <a:pPr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dirty="0"/>
        </a:p>
      </dgm:t>
    </dgm:pt>
    <dgm:pt modelId="{DF28ED07-8A2E-415A-B28A-283DD025FE0B}" type="parTrans" cxnId="{50748319-121B-4734-8FFE-FA479D552A6A}">
      <dgm:prSet/>
      <dgm:spPr/>
      <dgm:t>
        <a:bodyPr/>
        <a:lstStyle/>
        <a:p>
          <a:pPr algn="ctr"/>
          <a:endParaRPr lang="cs-CZ"/>
        </a:p>
      </dgm:t>
    </dgm:pt>
    <dgm:pt modelId="{9D503AC3-352B-42DA-83E0-A8AB24E2AE34}" type="sibTrans" cxnId="{50748319-121B-4734-8FFE-FA479D552A6A}">
      <dgm:prSet/>
      <dgm:spPr/>
      <dgm:t>
        <a:bodyPr/>
        <a:lstStyle/>
        <a:p>
          <a:pPr algn="ctr"/>
          <a:endParaRPr lang="cs-CZ"/>
        </a:p>
      </dgm:t>
    </dgm:pt>
    <dgm:pt modelId="{734D1012-9A49-4B9E-85AA-040DCA90506C}">
      <dgm:prSet phldrT="[Text]" custT="1"/>
      <dgm:spPr>
        <a:solidFill>
          <a:srgbClr val="FFC000">
            <a:alpha val="50000"/>
          </a:srgb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cs-CZ" sz="1200" dirty="0" smtClean="0"/>
            <a:t>POSLANECKÁ SNĚMOVNA</a:t>
          </a:r>
          <a:endParaRPr lang="cs-CZ" sz="1200" dirty="0"/>
        </a:p>
      </dgm:t>
    </dgm:pt>
    <dgm:pt modelId="{810F71F0-0C47-42A8-A00F-2873072042F0}" type="parTrans" cxnId="{2B5459C2-745B-465F-860C-C185A0B8C5C0}">
      <dgm:prSet/>
      <dgm:spPr/>
      <dgm:t>
        <a:bodyPr/>
        <a:lstStyle/>
        <a:p>
          <a:pPr algn="ctr"/>
          <a:endParaRPr lang="cs-CZ"/>
        </a:p>
      </dgm:t>
    </dgm:pt>
    <dgm:pt modelId="{BD048BE2-7EF8-4F1D-9CC3-8686851004BF}" type="sibTrans" cxnId="{2B5459C2-745B-465F-860C-C185A0B8C5C0}">
      <dgm:prSet/>
      <dgm:spPr/>
      <dgm:t>
        <a:bodyPr/>
        <a:lstStyle/>
        <a:p>
          <a:pPr algn="ctr"/>
          <a:endParaRPr lang="cs-CZ"/>
        </a:p>
      </dgm:t>
    </dgm:pt>
    <dgm:pt modelId="{58CDA8BC-ED9C-4566-B095-45B53370B4B4}" type="pres">
      <dgm:prSet presAssocID="{AE2A8C04-EFF6-426E-A101-912C99E82C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7DA579-A465-4C8B-A134-A7C950E0BFFD}" type="pres">
      <dgm:prSet presAssocID="{AE2A8C04-EFF6-426E-A101-912C99E82CD6}" presName="radial" presStyleCnt="0">
        <dgm:presLayoutVars>
          <dgm:animLvl val="ctr"/>
        </dgm:presLayoutVars>
      </dgm:prSet>
      <dgm:spPr/>
    </dgm:pt>
    <dgm:pt modelId="{B3F76982-C3B2-4A5E-A8BB-8CB1C031138A}" type="pres">
      <dgm:prSet presAssocID="{F3F6325A-19A2-4D68-8F77-895B9D696D24}" presName="centerShape" presStyleLbl="vennNode1" presStyleIdx="0" presStyleCnt="5" custScaleX="88223" custScaleY="88223"/>
      <dgm:spPr/>
      <dgm:t>
        <a:bodyPr/>
        <a:lstStyle/>
        <a:p>
          <a:endParaRPr lang="cs-CZ"/>
        </a:p>
      </dgm:t>
    </dgm:pt>
    <dgm:pt modelId="{D109B705-C93A-4724-94F5-3785BF41FFC3}" type="pres">
      <dgm:prSet presAssocID="{DC03D75A-F8EA-4A8F-8006-8E49C8DF44E6}" presName="node" presStyleLbl="vennNode1" presStyleIdx="1" presStyleCnt="5" custScaleX="291449" custRadScaleRad="256261" custRadScaleInc="10148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319E20-D51D-4447-99A4-1596C611C95C}" type="pres">
      <dgm:prSet presAssocID="{4519426D-8B48-46DE-9F1B-03DCC80FE17E}" presName="node" presStyleLbl="vennNode1" presStyleIdx="2" presStyleCnt="5" custScaleX="122475" custScaleY="115342" custRadScaleRad="106125" custRadScaleInc="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12DFB-D2A8-4838-B8D4-D9AD35565390}" type="pres">
      <dgm:prSet presAssocID="{857EFF15-1CD4-46A8-BECA-75306B6A44FE}" presName="node" presStyleLbl="vennNode1" presStyleIdx="3" presStyleCnt="5" custScaleX="272609" custRadScaleRad="251768" custRadScaleInc="984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172079-9D2F-4786-9A4C-19B7EFCA622C}" type="pres">
      <dgm:prSet presAssocID="{734D1012-9A49-4B9E-85AA-040DCA90506C}" presName="node" presStyleLbl="vennNode1" presStyleIdx="4" presStyleCnt="5" custScaleX="146029" custScaleY="130146" custRadScaleRad="106087" custRadScaleInc="-35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89F7E14-8B4D-4537-BB47-472151330A6C}" type="presOf" srcId="{857EFF15-1CD4-46A8-BECA-75306B6A44FE}" destId="{7BB12DFB-D2A8-4838-B8D4-D9AD35565390}" srcOrd="0" destOrd="0" presId="urn:microsoft.com/office/officeart/2005/8/layout/radial3"/>
    <dgm:cxn modelId="{2B5459C2-745B-465F-860C-C185A0B8C5C0}" srcId="{F3F6325A-19A2-4D68-8F77-895B9D696D24}" destId="{734D1012-9A49-4B9E-85AA-040DCA90506C}" srcOrd="3" destOrd="0" parTransId="{810F71F0-0C47-42A8-A00F-2873072042F0}" sibTransId="{BD048BE2-7EF8-4F1D-9CC3-8686851004BF}"/>
    <dgm:cxn modelId="{88BA4168-6DED-442D-8BBA-707E86AE1457}" srcId="{F3F6325A-19A2-4D68-8F77-895B9D696D24}" destId="{4519426D-8B48-46DE-9F1B-03DCC80FE17E}" srcOrd="1" destOrd="0" parTransId="{4816B7D6-A163-4FC8-91BE-A2BFA0C35D37}" sibTransId="{168795CD-396F-420D-B2C6-77AB74735037}"/>
    <dgm:cxn modelId="{50748319-121B-4734-8FFE-FA479D552A6A}" srcId="{F3F6325A-19A2-4D68-8F77-895B9D696D24}" destId="{857EFF15-1CD4-46A8-BECA-75306B6A44FE}" srcOrd="2" destOrd="0" parTransId="{DF28ED07-8A2E-415A-B28A-283DD025FE0B}" sibTransId="{9D503AC3-352B-42DA-83E0-A8AB24E2AE34}"/>
    <dgm:cxn modelId="{0E3DB7ED-7B92-4AE6-B67D-7F672A55DC2D}" type="presOf" srcId="{DC03D75A-F8EA-4A8F-8006-8E49C8DF44E6}" destId="{D109B705-C93A-4724-94F5-3785BF41FFC3}" srcOrd="0" destOrd="0" presId="urn:microsoft.com/office/officeart/2005/8/layout/radial3"/>
    <dgm:cxn modelId="{E760F9C0-F6D2-4DE5-A488-FA98503C8527}" srcId="{AE2A8C04-EFF6-426E-A101-912C99E82CD6}" destId="{F3F6325A-19A2-4D68-8F77-895B9D696D24}" srcOrd="0" destOrd="0" parTransId="{B44E833A-3A95-4F93-9578-B79A8F984C3B}" sibTransId="{26BC2A4E-CDDD-4BD5-A6AB-A35852CF152B}"/>
    <dgm:cxn modelId="{6B8E56EA-F22C-4115-814C-4102CE100539}" type="presOf" srcId="{F3F6325A-19A2-4D68-8F77-895B9D696D24}" destId="{B3F76982-C3B2-4A5E-A8BB-8CB1C031138A}" srcOrd="0" destOrd="0" presId="urn:microsoft.com/office/officeart/2005/8/layout/radial3"/>
    <dgm:cxn modelId="{A398A7A2-0508-41E8-922D-A0F22FB5323E}" type="presOf" srcId="{734D1012-9A49-4B9E-85AA-040DCA90506C}" destId="{4B172079-9D2F-4786-9A4C-19B7EFCA622C}" srcOrd="0" destOrd="0" presId="urn:microsoft.com/office/officeart/2005/8/layout/radial3"/>
    <dgm:cxn modelId="{9EBEB4C2-A441-4E28-8158-B683798DCCA2}" srcId="{F3F6325A-19A2-4D68-8F77-895B9D696D24}" destId="{DC03D75A-F8EA-4A8F-8006-8E49C8DF44E6}" srcOrd="0" destOrd="0" parTransId="{242ED4A3-0918-4561-B8B9-08E9CBE527A2}" sibTransId="{2CC2DD8B-0388-436D-9790-47A380D745BD}"/>
    <dgm:cxn modelId="{A42C9B16-56E8-4622-84ED-98692EC24BE1}" type="presOf" srcId="{AE2A8C04-EFF6-426E-A101-912C99E82CD6}" destId="{58CDA8BC-ED9C-4566-B095-45B53370B4B4}" srcOrd="0" destOrd="0" presId="urn:microsoft.com/office/officeart/2005/8/layout/radial3"/>
    <dgm:cxn modelId="{4CEEC588-401B-48D8-A84C-C53752D0FB96}" type="presOf" srcId="{4519426D-8B48-46DE-9F1B-03DCC80FE17E}" destId="{D2319E20-D51D-4447-99A4-1596C611C95C}" srcOrd="0" destOrd="0" presId="urn:microsoft.com/office/officeart/2005/8/layout/radial3"/>
    <dgm:cxn modelId="{7856F0C3-8A81-4283-AE3A-53BA4FFE7D95}" type="presParOf" srcId="{58CDA8BC-ED9C-4566-B095-45B53370B4B4}" destId="{127DA579-A465-4C8B-A134-A7C950E0BFFD}" srcOrd="0" destOrd="0" presId="urn:microsoft.com/office/officeart/2005/8/layout/radial3"/>
    <dgm:cxn modelId="{8B0A06E3-D66D-459F-AE5B-A72475351910}" type="presParOf" srcId="{127DA579-A465-4C8B-A134-A7C950E0BFFD}" destId="{B3F76982-C3B2-4A5E-A8BB-8CB1C031138A}" srcOrd="0" destOrd="0" presId="urn:microsoft.com/office/officeart/2005/8/layout/radial3"/>
    <dgm:cxn modelId="{75AC52D9-AB15-4372-98BE-088A597E58E9}" type="presParOf" srcId="{127DA579-A465-4C8B-A134-A7C950E0BFFD}" destId="{D109B705-C93A-4724-94F5-3785BF41FFC3}" srcOrd="1" destOrd="0" presId="urn:microsoft.com/office/officeart/2005/8/layout/radial3"/>
    <dgm:cxn modelId="{76D74324-1703-4EB3-8F9C-0B30B9927813}" type="presParOf" srcId="{127DA579-A465-4C8B-A134-A7C950E0BFFD}" destId="{D2319E20-D51D-4447-99A4-1596C611C95C}" srcOrd="2" destOrd="0" presId="urn:microsoft.com/office/officeart/2005/8/layout/radial3"/>
    <dgm:cxn modelId="{05A9C0B8-22AD-477D-BCAA-67353F8D5085}" type="presParOf" srcId="{127DA579-A465-4C8B-A134-A7C950E0BFFD}" destId="{7BB12DFB-D2A8-4838-B8D4-D9AD35565390}" srcOrd="3" destOrd="0" presId="urn:microsoft.com/office/officeart/2005/8/layout/radial3"/>
    <dgm:cxn modelId="{8BF22C26-D8F5-4725-9324-6CCC2AF655DB}" type="presParOf" srcId="{127DA579-A465-4C8B-A134-A7C950E0BFFD}" destId="{4B172079-9D2F-4786-9A4C-19B7EFCA622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D2EB2D-6600-4E45-80BC-469832E0DCD2}">
      <dsp:nvSpPr>
        <dsp:cNvPr id="0" name=""/>
        <dsp:cNvSpPr/>
      </dsp:nvSpPr>
      <dsp:spPr>
        <a:xfrm>
          <a:off x="0" y="332115"/>
          <a:ext cx="504056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0" u="none" kern="1200" dirty="0" smtClean="0">
              <a:solidFill>
                <a:srgbClr val="FF0000"/>
              </a:solidFill>
            </a:rPr>
            <a:t>Ústava ČR </a:t>
          </a:r>
          <a:r>
            <a:rPr lang="cs-CZ" sz="2600" kern="1200" dirty="0" smtClean="0"/>
            <a:t>(zákon č.1/1993 Sb.) </a:t>
          </a:r>
          <a:endParaRPr lang="cs-CZ" sz="2600" kern="1200" dirty="0"/>
        </a:p>
      </dsp:txBody>
      <dsp:txXfrm>
        <a:off x="0" y="332115"/>
        <a:ext cx="5040560" cy="608400"/>
      </dsp:txXfrm>
    </dsp:sp>
    <dsp:sp modelId="{EAE90FA9-21CB-4C9F-B636-1B08A2956262}">
      <dsp:nvSpPr>
        <dsp:cNvPr id="0" name=""/>
        <dsp:cNvSpPr/>
      </dsp:nvSpPr>
      <dsp:spPr>
        <a:xfrm>
          <a:off x="0" y="1009548"/>
          <a:ext cx="504056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0" u="none" kern="1200" dirty="0" smtClean="0">
              <a:solidFill>
                <a:srgbClr val="FF0000"/>
              </a:solidFill>
            </a:rPr>
            <a:t>ústavní zákony</a:t>
          </a:r>
          <a:endParaRPr lang="cs-CZ" sz="2600" b="0" u="none" kern="1200" dirty="0">
            <a:solidFill>
              <a:srgbClr val="FF0000"/>
            </a:solidFill>
          </a:endParaRPr>
        </a:p>
      </dsp:txBody>
      <dsp:txXfrm>
        <a:off x="0" y="1009548"/>
        <a:ext cx="5040560" cy="608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280D82-2095-4423-BC6D-B239790319D8}">
      <dsp:nvSpPr>
        <dsp:cNvPr id="0" name=""/>
        <dsp:cNvSpPr/>
      </dsp:nvSpPr>
      <dsp:spPr>
        <a:xfrm>
          <a:off x="3888422" y="360037"/>
          <a:ext cx="3576415" cy="206634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0000"/>
              </a:solidFill>
            </a:rPr>
            <a:t>1. vytváření těchto orgánů</a:t>
          </a:r>
          <a:endParaRPr lang="cs-CZ" sz="2400" kern="1200" dirty="0">
            <a:solidFill>
              <a:srgbClr val="FF0000"/>
            </a:solidFill>
          </a:endParaRPr>
        </a:p>
      </dsp:txBody>
      <dsp:txXfrm>
        <a:off x="3888422" y="360037"/>
        <a:ext cx="3576415" cy="2066348"/>
      </dsp:txXfrm>
    </dsp:sp>
    <dsp:sp modelId="{13F170EC-BEC1-4693-A5BA-B08F053B26EB}">
      <dsp:nvSpPr>
        <dsp:cNvPr id="0" name=""/>
        <dsp:cNvSpPr/>
      </dsp:nvSpPr>
      <dsp:spPr>
        <a:xfrm rot="5400000">
          <a:off x="6985288" y="1295635"/>
          <a:ext cx="2040273" cy="319341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FF0000"/>
              </a:solidFill>
            </a:rPr>
            <a:t>2. pravomoci</a:t>
          </a:r>
          <a:endParaRPr lang="cs-CZ" sz="2800" kern="1200" dirty="0"/>
        </a:p>
      </dsp:txBody>
      <dsp:txXfrm rot="5400000">
        <a:off x="6985288" y="1295635"/>
        <a:ext cx="2040273" cy="3193415"/>
      </dsp:txXfrm>
    </dsp:sp>
    <dsp:sp modelId="{5FDDD8A0-A3F6-4E4F-B57B-F2FE306CABD9}">
      <dsp:nvSpPr>
        <dsp:cNvPr id="0" name=""/>
        <dsp:cNvSpPr/>
      </dsp:nvSpPr>
      <dsp:spPr>
        <a:xfrm rot="10800000">
          <a:off x="3816435" y="3528390"/>
          <a:ext cx="3720377" cy="135561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rgbClr val="FF0000"/>
              </a:solidFill>
            </a:rPr>
            <a:t>3.složení</a:t>
          </a:r>
          <a:endParaRPr lang="cs-CZ" sz="2400" kern="1200" dirty="0">
            <a:solidFill>
              <a:srgbClr val="FF0000"/>
            </a:solidFill>
          </a:endParaRPr>
        </a:p>
      </dsp:txBody>
      <dsp:txXfrm rot="10800000">
        <a:off x="3816435" y="3528390"/>
        <a:ext cx="3720377" cy="1355618"/>
      </dsp:txXfrm>
    </dsp:sp>
    <dsp:sp modelId="{189FD5F4-2DB7-4AF9-884D-DB313E62B4D1}">
      <dsp:nvSpPr>
        <dsp:cNvPr id="0" name=""/>
        <dsp:cNvSpPr/>
      </dsp:nvSpPr>
      <dsp:spPr>
        <a:xfrm rot="16200000">
          <a:off x="1765204" y="827088"/>
          <a:ext cx="2040273" cy="398651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FF0000"/>
              </a:solidFill>
            </a:rPr>
            <a:t>4. vzájemné vztahy</a:t>
          </a:r>
          <a:endParaRPr lang="cs-CZ" sz="2800" kern="1200" dirty="0">
            <a:solidFill>
              <a:srgbClr val="FF0000"/>
            </a:solidFill>
          </a:endParaRPr>
        </a:p>
      </dsp:txBody>
      <dsp:txXfrm rot="16200000">
        <a:off x="1765204" y="827088"/>
        <a:ext cx="2040273" cy="39865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2D224-F02E-4D01-8DBD-1B2AA8192D1C}">
      <dsp:nvSpPr>
        <dsp:cNvPr id="0" name=""/>
        <dsp:cNvSpPr/>
      </dsp:nvSpPr>
      <dsp:spPr>
        <a:xfrm>
          <a:off x="2542" y="28069"/>
          <a:ext cx="2479212" cy="872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moc zákonodárná</a:t>
          </a:r>
          <a:endParaRPr lang="cs-CZ" sz="2500" kern="1200" dirty="0"/>
        </a:p>
      </dsp:txBody>
      <dsp:txXfrm>
        <a:off x="2542" y="28069"/>
        <a:ext cx="2479212" cy="872822"/>
      </dsp:txXfrm>
    </dsp:sp>
    <dsp:sp modelId="{6A84DCB9-5DF5-4C5F-A5E5-1A0F0B8AD70F}">
      <dsp:nvSpPr>
        <dsp:cNvPr id="0" name=""/>
        <dsp:cNvSpPr/>
      </dsp:nvSpPr>
      <dsp:spPr>
        <a:xfrm>
          <a:off x="2542" y="900892"/>
          <a:ext cx="2479212" cy="20233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volené zákonodárné orgány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parlamenty</a:t>
          </a:r>
          <a:endParaRPr lang="cs-CZ" sz="2500" kern="1200" dirty="0"/>
        </a:p>
      </dsp:txBody>
      <dsp:txXfrm>
        <a:off x="2542" y="900892"/>
        <a:ext cx="2479212" cy="2023365"/>
      </dsp:txXfrm>
    </dsp:sp>
    <dsp:sp modelId="{1FDF7AC9-6EC9-47DB-B302-D1578004B92C}">
      <dsp:nvSpPr>
        <dsp:cNvPr id="0" name=""/>
        <dsp:cNvSpPr/>
      </dsp:nvSpPr>
      <dsp:spPr>
        <a:xfrm>
          <a:off x="2828845" y="28069"/>
          <a:ext cx="2479212" cy="872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moc výkonná</a:t>
          </a:r>
          <a:endParaRPr lang="cs-CZ" sz="2500" kern="1200" dirty="0"/>
        </a:p>
      </dsp:txBody>
      <dsp:txXfrm>
        <a:off x="2828845" y="28069"/>
        <a:ext cx="2479212" cy="872822"/>
      </dsp:txXfrm>
    </dsp:sp>
    <dsp:sp modelId="{65D96AE7-AE21-4B13-AD04-E598700D2856}">
      <dsp:nvSpPr>
        <dsp:cNvPr id="0" name=""/>
        <dsp:cNvSpPr/>
      </dsp:nvSpPr>
      <dsp:spPr>
        <a:xfrm>
          <a:off x="2828845" y="900892"/>
          <a:ext cx="2479212" cy="20233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hlavy státu, vlády a jim podřízené orgány státní správy</a:t>
          </a:r>
          <a:endParaRPr lang="cs-CZ" sz="2500" kern="1200" dirty="0"/>
        </a:p>
      </dsp:txBody>
      <dsp:txXfrm>
        <a:off x="2828845" y="900892"/>
        <a:ext cx="2479212" cy="2023365"/>
      </dsp:txXfrm>
    </dsp:sp>
    <dsp:sp modelId="{59C2DD5E-EDD5-45D8-9133-1555A7C14664}">
      <dsp:nvSpPr>
        <dsp:cNvPr id="0" name=""/>
        <dsp:cNvSpPr/>
      </dsp:nvSpPr>
      <dsp:spPr>
        <a:xfrm>
          <a:off x="5655148" y="28069"/>
          <a:ext cx="2479212" cy="872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moc soudní</a:t>
          </a:r>
          <a:endParaRPr lang="cs-CZ" sz="2500" kern="1200" dirty="0"/>
        </a:p>
      </dsp:txBody>
      <dsp:txXfrm>
        <a:off x="5655148" y="28069"/>
        <a:ext cx="2479212" cy="872822"/>
      </dsp:txXfrm>
    </dsp:sp>
    <dsp:sp modelId="{1664803A-8616-42AA-92BF-9A8C09899CAB}">
      <dsp:nvSpPr>
        <dsp:cNvPr id="0" name=""/>
        <dsp:cNvSpPr/>
      </dsp:nvSpPr>
      <dsp:spPr>
        <a:xfrm>
          <a:off x="5655148" y="900892"/>
          <a:ext cx="2479212" cy="20233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soustavy soudů</a:t>
          </a:r>
          <a:endParaRPr lang="cs-CZ" sz="2500" kern="1200" dirty="0"/>
        </a:p>
      </dsp:txBody>
      <dsp:txXfrm>
        <a:off x="5655148" y="900892"/>
        <a:ext cx="2479212" cy="20233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F76982-C3B2-4A5E-A8BB-8CB1C031138A}">
      <dsp:nvSpPr>
        <dsp:cNvPr id="0" name=""/>
        <dsp:cNvSpPr/>
      </dsp:nvSpPr>
      <dsp:spPr>
        <a:xfrm>
          <a:off x="4735791" y="864095"/>
          <a:ext cx="1656184" cy="1656184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PARLAMENT</a:t>
          </a:r>
          <a:endParaRPr lang="cs-CZ" sz="1700" kern="1200" dirty="0"/>
        </a:p>
      </dsp:txBody>
      <dsp:txXfrm>
        <a:off x="4735791" y="864095"/>
        <a:ext cx="1656184" cy="1656184"/>
      </dsp:txXfrm>
    </dsp:sp>
    <dsp:sp modelId="{D109B705-C93A-4724-94F5-3785BF41FFC3}">
      <dsp:nvSpPr>
        <dsp:cNvPr id="0" name=""/>
        <dsp:cNvSpPr/>
      </dsp:nvSpPr>
      <dsp:spPr>
        <a:xfrm>
          <a:off x="7328085" y="1296138"/>
          <a:ext cx="2735643" cy="9386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81 senátorů volených na 6 let</a:t>
          </a:r>
          <a:endParaRPr lang="cs-CZ" sz="1400" kern="1200" dirty="0"/>
        </a:p>
      </dsp:txBody>
      <dsp:txXfrm>
        <a:off x="7328085" y="1296138"/>
        <a:ext cx="2735643" cy="938635"/>
      </dsp:txXfrm>
    </dsp:sp>
    <dsp:sp modelId="{D2319E20-D51D-4447-99A4-1596C611C95C}">
      <dsp:nvSpPr>
        <dsp:cNvPr id="0" name=""/>
        <dsp:cNvSpPr/>
      </dsp:nvSpPr>
      <dsp:spPr>
        <a:xfrm>
          <a:off x="6286501" y="1152131"/>
          <a:ext cx="1149593" cy="1082640"/>
        </a:xfrm>
        <a:prstGeom prst="ellipse">
          <a:avLst/>
        </a:prstGeom>
        <a:solidFill>
          <a:srgbClr val="FFC000">
            <a:alpha val="50000"/>
          </a:srgbClr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SENÁT</a:t>
          </a:r>
          <a:endParaRPr lang="cs-CZ" sz="1600" kern="1200" dirty="0"/>
        </a:p>
      </dsp:txBody>
      <dsp:txXfrm>
        <a:off x="6286501" y="1152131"/>
        <a:ext cx="1149593" cy="1082640"/>
      </dsp:txXfrm>
    </dsp:sp>
    <dsp:sp modelId="{7BB12DFB-D2A8-4838-B8D4-D9AD35565390}">
      <dsp:nvSpPr>
        <dsp:cNvPr id="0" name=""/>
        <dsp:cNvSpPr/>
      </dsp:nvSpPr>
      <dsp:spPr>
        <a:xfrm>
          <a:off x="1207401" y="1296159"/>
          <a:ext cx="2558804" cy="9386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400" kern="1200" dirty="0" smtClean="0"/>
            <a:t>200 poslanců volených na 4 roky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1207401" y="1296159"/>
        <a:ext cx="2558804" cy="938635"/>
      </dsp:txXfrm>
    </dsp:sp>
    <dsp:sp modelId="{4B172079-9D2F-4786-9A4C-19B7EFCA622C}">
      <dsp:nvSpPr>
        <dsp:cNvPr id="0" name=""/>
        <dsp:cNvSpPr/>
      </dsp:nvSpPr>
      <dsp:spPr>
        <a:xfrm>
          <a:off x="3583664" y="1154671"/>
          <a:ext cx="1370680" cy="1221596"/>
        </a:xfrm>
        <a:prstGeom prst="ellipse">
          <a:avLst/>
        </a:prstGeom>
        <a:solidFill>
          <a:srgbClr val="FFC000">
            <a:alpha val="50000"/>
          </a:srgbClr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POSLANECKÁ SNĚMOVNA</a:t>
          </a:r>
          <a:endParaRPr lang="cs-CZ" sz="1200" kern="1200" dirty="0"/>
        </a:p>
      </dsp:txBody>
      <dsp:txXfrm>
        <a:off x="3583664" y="1154671"/>
        <a:ext cx="1370680" cy="1221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6F23D-AA60-4611-97A3-D727548357D1}" type="datetimeFigureOut">
              <a:rPr lang="cs-CZ" smtClean="0"/>
              <a:pPr/>
              <a:t>5.1.2013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EF5CD-F694-40B1-9160-8C79C5A9C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EF5CD-F694-40B1-9160-8C79C5A9C07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7F55E8-180A-4EAE-89BE-559D132BE19C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6C0-E65F-47ED-B5B0-0A0A7CF952F3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BE3FFB-043F-4D70-B056-6C1AD1669E95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D768-6BF7-4FBF-A0AF-D13485175149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CC19-9274-4C96-A82B-BEA4E52167A6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598654-34B3-4E6F-A393-D40BDECD9372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AD643-B14D-4FB2-9EE9-D2EF92A85302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770A-6DE8-40F6-A7DD-ED3EFA5943F2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19BB-D6DC-4F86-A427-E723C202142F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6CDE-311A-481F-8BBC-70F3B09DCD50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D42EBF-CAFC-4F74-BE80-5D8646487B64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728C0F-DD7F-47D9-9834-CED7F908A82A}" type="datetime1">
              <a:rPr lang="cs-CZ" smtClean="0"/>
              <a:pPr/>
              <a:t>5.1.2013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Materiál zpracován v rámci projektu EU OP VK ZKV, Ing. Jitka Zelená/prosinec 2012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066E7E-E29B-47C5-AEE3-E77C8DB63A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y.abz.cz/obchod/nakladatelstvi-fortuna" TargetMode="External"/><Relationship Id="rId2" Type="http://schemas.openxmlformats.org/officeDocument/2006/relationships/hyperlink" Target="http://knihy.abz.cz/obchod/autor-ryska-radovan-rysk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sqw/hp.sq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olidi.cz/cs/sbirk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clanek/pravni-predpisy-65479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%C3%9Astavn%C3%AD_soud_%C4%8Cesk%C3%A9_republiky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raha,_%C4%8Cesk%C3%A1_n%C3%A1rodn%C3%AD_banka_2.jpg" TargetMode="External"/><Relationship Id="rId2" Type="http://schemas.openxmlformats.org/officeDocument/2006/relationships/hyperlink" Target="http://commons.wikimedia.org/wiki/File:Praha_Lighthouse_6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zech_Republi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cs" TargetMode="External"/><Relationship Id="rId7" Type="http://schemas.openxmlformats.org/officeDocument/2006/relationships/hyperlink" Target="http://cs.wikipedia.org/wiki/Soubor:Relief_Map_of_Czech_Republic.png" TargetMode="External"/><Relationship Id="rId2" Type="http://schemas.openxmlformats.org/officeDocument/2006/relationships/hyperlink" Target="http://en.wikipedia.org/wiki/cs:Creative_Comm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zech_Republic" TargetMode="External"/><Relationship Id="rId5" Type="http://schemas.openxmlformats.org/officeDocument/2006/relationships/hyperlink" Target="http://cs.wikipedia.org/wiki/Soubor:Justicni_palac.jpg" TargetMode="External"/><Relationship Id="rId4" Type="http://schemas.openxmlformats.org/officeDocument/2006/relationships/hyperlink" Target="http://commons.wikimedia.org/wiki/File:Hrad%C4%8Dany,_Mal%C3%A1_Strana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docs/laws/constitu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t%C3%A1tn%C3%AD_symboly_%C4%8Cesk%C3%A9_republik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docs/laws/constitut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5656" y="1556792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ÚSTAVNÍ PRÁVO</a:t>
            </a:r>
            <a:br>
              <a:rPr lang="cs-CZ" sz="5400" dirty="0" smtClean="0"/>
            </a:b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705600" cy="1080120"/>
          </a:xfrm>
        </p:spPr>
        <p:txBody>
          <a:bodyPr>
            <a:normAutofit/>
          </a:bodyPr>
          <a:lstStyle/>
          <a:p>
            <a:pPr algn="ctr"/>
            <a:r>
              <a:rPr lang="cs-CZ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Použitý zdroj: </a:t>
            </a:r>
            <a:r>
              <a:rPr lang="cs-CZ" sz="1800" u="sng" dirty="0" smtClean="0">
                <a:hlinkClick r:id="rId2"/>
              </a:rPr>
              <a:t>RYSKA, Radovan</a:t>
            </a:r>
            <a:r>
              <a:rPr lang="cs-CZ" sz="1800" dirty="0" smtClean="0"/>
              <a:t>. </a:t>
            </a:r>
            <a:r>
              <a:rPr lang="cs-CZ" sz="1800" i="1" dirty="0" smtClean="0"/>
              <a:t>Právo pro střední školy, čtvrté vydání</a:t>
            </a:r>
            <a:r>
              <a:rPr lang="cs-CZ" sz="1800" dirty="0" smtClean="0"/>
              <a:t>.</a:t>
            </a:r>
            <a:r>
              <a:rPr lang="cs-CZ" sz="1800" u="sng" dirty="0" smtClean="0">
                <a:hlinkClick r:id="rId3"/>
              </a:rPr>
              <a:t>FORTUNA</a:t>
            </a:r>
            <a:r>
              <a:rPr lang="cs-CZ" sz="1800" dirty="0" smtClean="0"/>
              <a:t>, a.s.S.175. ISBN: 80-7373-010-3.</a:t>
            </a:r>
            <a:endParaRPr lang="cs-CZ" sz="1800" b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E7E-E29B-47C5-AEE3-E77C8DB63A8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267744" y="3326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None/>
              <a:defRPr/>
            </a:pPr>
            <a:r>
              <a:rPr lang="cs-CZ" sz="2800" b="1" cap="all" dirty="0" smtClean="0">
                <a:solidFill>
                  <a:srgbClr val="0070C0"/>
                </a:solidFill>
              </a:rPr>
              <a:t>STŘEDNÍ ODBORNÁ ŠKOLA</a:t>
            </a:r>
            <a:endParaRPr lang="cs-CZ" sz="2800" cap="all" dirty="0" smtClean="0">
              <a:solidFill>
                <a:srgbClr val="0070C0"/>
              </a:solidFill>
            </a:endParaRPr>
          </a:p>
          <a:p>
            <a:pPr lvl="0" algn="ctr">
              <a:buNone/>
              <a:defRPr/>
            </a:pPr>
            <a:r>
              <a:rPr lang="cs-CZ" sz="1400" cap="all" dirty="0" smtClean="0">
                <a:solidFill>
                  <a:srgbClr val="0070C0"/>
                </a:solidFill>
              </a:rPr>
              <a:t>Nové Město na Moravě</a:t>
            </a:r>
          </a:p>
          <a:p>
            <a:endParaRPr lang="cs-CZ" dirty="0"/>
          </a:p>
        </p:txBody>
      </p:sp>
      <p:pic>
        <p:nvPicPr>
          <p:cNvPr id="8" name="Obrázek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052736"/>
            <a:ext cx="1200150" cy="711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 l="9692" t="29187" r="9372" b="17070"/>
          <a:stretch>
            <a:fillRect/>
          </a:stretch>
        </p:blipFill>
        <p:spPr bwMode="auto">
          <a:xfrm>
            <a:off x="6332053" y="6021288"/>
            <a:ext cx="2811947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323528" y="5085184"/>
            <a:ext cx="388843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cs-CZ" dirty="0" smtClean="0"/>
              <a:t>AUTOR:	Ing. Jitka ZELENÁ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cs-CZ" dirty="0" smtClean="0"/>
              <a:t>DATUM :	červen 2012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259632" y="4581128"/>
            <a:ext cx="23167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Obr.1. Pražský hrad</a:t>
            </a:r>
            <a:endParaRPr lang="cs-CZ" sz="12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File:Hrad&amp;ccaron;any, Malá Stran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2492896"/>
            <a:ext cx="7056784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 = Parlament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676456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200" dirty="0" smtClean="0"/>
              <a:t>Parlament je tvořen 2 komorami </a:t>
            </a:r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pPr lvl="2"/>
            <a:endParaRPr lang="cs-CZ" sz="800" dirty="0" smtClean="0"/>
          </a:p>
          <a:p>
            <a:endParaRPr lang="cs-CZ" sz="2200" dirty="0" smtClean="0"/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aktivní volební právo = </a:t>
            </a:r>
            <a:r>
              <a:rPr lang="cs-CZ" sz="2200" dirty="0" smtClean="0"/>
              <a:t>právo</a:t>
            </a:r>
            <a:r>
              <a:rPr lang="cs-CZ" sz="2200" dirty="0" smtClean="0"/>
              <a:t> </a:t>
            </a:r>
            <a:r>
              <a:rPr lang="cs-CZ" sz="2200" dirty="0" smtClean="0"/>
              <a:t>volit</a:t>
            </a:r>
            <a:endParaRPr lang="cs-CZ" sz="2200" dirty="0" smtClean="0"/>
          </a:p>
          <a:p>
            <a:endParaRPr lang="cs-CZ" sz="900" dirty="0" smtClean="0"/>
          </a:p>
          <a:p>
            <a:r>
              <a:rPr lang="cs-CZ" sz="2200" dirty="0" smtClean="0"/>
              <a:t>pasivní volební právo = právo být volen</a:t>
            </a:r>
          </a:p>
          <a:p>
            <a:pPr lvl="2">
              <a:buNone/>
            </a:pPr>
            <a:endParaRPr lang="cs-CZ" sz="16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-972616" y="1700808"/>
          <a:ext cx="1101722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bdélník 7"/>
          <p:cNvSpPr/>
          <p:nvPr/>
        </p:nvSpPr>
        <p:spPr>
          <a:xfrm>
            <a:off x="2915816" y="5805264"/>
            <a:ext cx="6048454" cy="738664"/>
          </a:xfrm>
          <a:prstGeom prst="rect">
            <a:avLst/>
          </a:prstGeom>
          <a:solidFill>
            <a:srgbClr val="FFC000"/>
          </a:solidFill>
          <a:ln w="12700"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? za 1</a:t>
            </a:r>
          </a:p>
          <a:p>
            <a:pPr algn="ctr"/>
            <a:r>
              <a:rPr lang="cs-CZ" dirty="0" smtClean="0"/>
              <a:t>Která komora Parlamentu je označována jako „horní“.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/>
          </a:bodyPr>
          <a:lstStyle/>
          <a:p>
            <a:r>
              <a:rPr lang="cs-CZ" dirty="0" smtClean="0"/>
              <a:t>Schůze a rozhodnutí Parlamentu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4495800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schůze jsou veřejné</a:t>
            </a:r>
          </a:p>
          <a:p>
            <a:r>
              <a:rPr lang="cs-CZ" sz="2200" dirty="0" smtClean="0"/>
              <a:t>každý člen vlády:</a:t>
            </a:r>
          </a:p>
          <a:p>
            <a:pPr lvl="1"/>
            <a:r>
              <a:rPr lang="cs-CZ" sz="2000" dirty="0" smtClean="0"/>
              <a:t>má právo účastnit se jednání </a:t>
            </a:r>
          </a:p>
          <a:p>
            <a:pPr lvl="1"/>
            <a:r>
              <a:rPr lang="cs-CZ" sz="2000" dirty="0" smtClean="0"/>
              <a:t>je povinen se dostavit na žádost PS na její schůzi</a:t>
            </a:r>
          </a:p>
          <a:p>
            <a:pPr lvl="1"/>
            <a:r>
              <a:rPr lang="cs-CZ" sz="2000" dirty="0" smtClean="0"/>
              <a:t>musí mu být uděleno slovo, jestliže o to zažádá</a:t>
            </a:r>
          </a:p>
          <a:p>
            <a:endParaRPr lang="cs-CZ" sz="800" dirty="0" smtClean="0"/>
          </a:p>
          <a:p>
            <a:r>
              <a:rPr lang="cs-CZ" sz="2200" dirty="0" smtClean="0"/>
              <a:t>komory parlamentu se smí usnášet pokud je přítomna </a:t>
            </a:r>
            <a:r>
              <a:rPr lang="cs-CZ" sz="2200" u="sng" dirty="0" smtClean="0"/>
              <a:t>1/3 členů</a:t>
            </a:r>
          </a:p>
          <a:p>
            <a:r>
              <a:rPr lang="cs-CZ" sz="2200" dirty="0" smtClean="0"/>
              <a:t>k přijetí usnesení je nutný souhlas </a:t>
            </a:r>
            <a:r>
              <a:rPr lang="cs-CZ" sz="2200" u="sng" dirty="0" smtClean="0"/>
              <a:t>nadpoloviční většiny přítomných</a:t>
            </a:r>
          </a:p>
          <a:p>
            <a:r>
              <a:rPr lang="cs-CZ" sz="2200" dirty="0" smtClean="0"/>
              <a:t>k přijetí </a:t>
            </a:r>
            <a:r>
              <a:rPr lang="cs-CZ" sz="2200" u="sng" dirty="0" smtClean="0"/>
              <a:t>ústavního zákona </a:t>
            </a:r>
            <a:r>
              <a:rPr lang="cs-CZ" sz="2200" dirty="0" smtClean="0"/>
              <a:t>a </a:t>
            </a:r>
            <a:r>
              <a:rPr lang="cs-CZ" sz="2200" u="sng" dirty="0" smtClean="0"/>
              <a:t>ratifikaci</a:t>
            </a:r>
            <a:r>
              <a:rPr lang="cs-CZ" sz="2200" dirty="0" smtClean="0"/>
              <a:t> je třeba </a:t>
            </a:r>
            <a:r>
              <a:rPr lang="cs-CZ" sz="2200" u="sng" dirty="0" smtClean="0"/>
              <a:t>3/5 všech poslanců</a:t>
            </a:r>
            <a:r>
              <a:rPr lang="cs-CZ" sz="2200" dirty="0" smtClean="0"/>
              <a:t> a </a:t>
            </a:r>
            <a:r>
              <a:rPr lang="cs-CZ" sz="2200" u="sng" dirty="0" smtClean="0"/>
              <a:t>3/5 přítomných senátorů</a:t>
            </a:r>
          </a:p>
          <a:p>
            <a:pPr>
              <a:buNone/>
            </a:pPr>
            <a:r>
              <a:rPr lang="cs-CZ" sz="2200" dirty="0" smtClean="0"/>
              <a:t>	</a:t>
            </a:r>
          </a:p>
          <a:p>
            <a:pPr>
              <a:buNone/>
            </a:pPr>
            <a:r>
              <a:rPr lang="cs-CZ" sz="2200" dirty="0" smtClean="0"/>
              <a:t>	A pojďme nahlédnout do Parlamentu on-line: </a:t>
            </a:r>
            <a:r>
              <a:rPr lang="cs-CZ" sz="2200" u="sng" dirty="0" smtClean="0">
                <a:hlinkClick r:id="rId2"/>
              </a:rPr>
              <a:t>http://www.</a:t>
            </a:r>
            <a:r>
              <a:rPr lang="cs-CZ" sz="2200" u="sng" dirty="0" err="1" smtClean="0">
                <a:hlinkClick r:id="rId2"/>
              </a:rPr>
              <a:t>psp.cz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sqw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hp.sqw</a:t>
            </a:r>
            <a:endParaRPr lang="cs-CZ" sz="2200" u="sng" dirty="0" smtClean="0"/>
          </a:p>
          <a:p>
            <a:endParaRPr lang="cs-CZ" sz="2200" u="sng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691680" y="6237312"/>
            <a:ext cx="7130752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činnost 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424936" cy="44958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poslancům i senátorům ústava zaručuje </a:t>
            </a:r>
            <a:r>
              <a:rPr lang="cs-CZ" sz="2200" b="1" u="sng" dirty="0" smtClean="0"/>
              <a:t>imunitu</a:t>
            </a:r>
            <a:r>
              <a:rPr lang="cs-CZ" sz="2200" dirty="0" smtClean="0"/>
              <a:t> (nelze je trestně stíhat bez souhlasu příslušné komory)</a:t>
            </a:r>
          </a:p>
          <a:p>
            <a:endParaRPr lang="cs-CZ" sz="800" dirty="0" smtClean="0"/>
          </a:p>
          <a:p>
            <a:r>
              <a:rPr lang="cs-CZ" sz="2200" dirty="0" smtClean="0"/>
              <a:t>posláním Parlamentu je </a:t>
            </a:r>
            <a:r>
              <a:rPr lang="cs-CZ" sz="2200" b="1" u="sng" dirty="0" smtClean="0"/>
              <a:t>legislativní činnost</a:t>
            </a:r>
            <a:r>
              <a:rPr lang="cs-CZ" sz="2200" dirty="0" smtClean="0"/>
              <a:t> (schvalování zákonů)</a:t>
            </a:r>
          </a:p>
          <a:p>
            <a:pPr>
              <a:buNone/>
            </a:pPr>
            <a:endParaRPr lang="cs-CZ" sz="800" dirty="0" smtClean="0"/>
          </a:p>
          <a:p>
            <a:r>
              <a:rPr lang="cs-CZ" sz="2200" dirty="0" smtClean="0"/>
              <a:t>návrhy zákona se podávají do poslanecké sněmovny, zde se </a:t>
            </a:r>
          </a:p>
          <a:p>
            <a:pPr>
              <a:buNone/>
            </a:pPr>
            <a:r>
              <a:rPr lang="cs-CZ" sz="2200" dirty="0" smtClean="0"/>
              <a:t>	k nim vláda vyjádří</a:t>
            </a:r>
          </a:p>
          <a:p>
            <a:endParaRPr lang="cs-CZ" sz="800" dirty="0" smtClean="0"/>
          </a:p>
          <a:p>
            <a:r>
              <a:rPr lang="cs-CZ" sz="2200" dirty="0" smtClean="0"/>
              <a:t>úkolem Parlamentu je i kontrolovat vládní a výkonnou moc</a:t>
            </a:r>
            <a:endParaRPr lang="cs-CZ" sz="2200" dirty="0"/>
          </a:p>
        </p:txBody>
      </p:sp>
      <p:sp>
        <p:nvSpPr>
          <p:cNvPr id="8" name="Obdélník 7"/>
          <p:cNvSpPr/>
          <p:nvPr/>
        </p:nvSpPr>
        <p:spPr>
          <a:xfrm>
            <a:off x="6156176" y="5949280"/>
            <a:ext cx="2843808" cy="738664"/>
          </a:xfrm>
          <a:prstGeom prst="rect">
            <a:avLst/>
          </a:prstGeom>
          <a:solidFill>
            <a:srgbClr val="FFC000"/>
          </a:solidFill>
          <a:ln w="12700"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? za 1</a:t>
            </a:r>
          </a:p>
          <a:p>
            <a:pPr algn="ctr"/>
            <a:r>
              <a:rPr lang="cs-CZ" dirty="0" smtClean="0"/>
              <a:t>Co je to „lex“.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/>
          <a:lstStyle/>
          <a:p>
            <a:r>
              <a:rPr lang="cs-CZ" dirty="0" smtClean="0"/>
              <a:t>Legislativní činnost II.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442520" cy="468052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pokud Poslanecká sněmovna schválí návrh zákona, pokračuje návrh do Sněmovny a ta ho:</a:t>
            </a:r>
          </a:p>
          <a:p>
            <a:pPr lvl="1"/>
            <a:r>
              <a:rPr lang="cs-CZ" sz="1900" dirty="0" smtClean="0"/>
              <a:t>schválí</a:t>
            </a:r>
          </a:p>
          <a:p>
            <a:pPr lvl="1"/>
            <a:r>
              <a:rPr lang="cs-CZ" sz="1900" dirty="0" smtClean="0"/>
              <a:t>vrátí nazpět do PS s návrhy na změny</a:t>
            </a:r>
          </a:p>
          <a:p>
            <a:pPr lvl="1"/>
            <a:r>
              <a:rPr lang="cs-CZ" sz="1900" dirty="0" smtClean="0"/>
              <a:t>odmítne		PS opět hlasuje </a:t>
            </a:r>
          </a:p>
          <a:p>
            <a:pPr lvl="1">
              <a:buNone/>
            </a:pPr>
            <a:endParaRPr lang="cs-CZ" sz="1900" dirty="0" smtClean="0"/>
          </a:p>
          <a:p>
            <a:pPr lvl="1">
              <a:buNone/>
            </a:pPr>
            <a:endParaRPr lang="cs-CZ" sz="10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200" dirty="0" smtClean="0"/>
              <a:t>jestliže se Senát nevyjádří do 30 dnů od postoupení návrhu, považuje se návrh za schválený </a:t>
            </a:r>
          </a:p>
          <a:p>
            <a:r>
              <a:rPr lang="cs-CZ" sz="2200" dirty="0" smtClean="0"/>
              <a:t>prezident je oprávněn vrátit přijatý zákon </a:t>
            </a:r>
            <a:r>
              <a:rPr lang="cs-CZ" sz="1600" dirty="0" smtClean="0"/>
              <a:t>(</a:t>
            </a:r>
            <a:r>
              <a:rPr lang="cs-CZ" sz="1800" dirty="0" smtClean="0"/>
              <a:t>s výjimkou ústavního</a:t>
            </a:r>
            <a:r>
              <a:rPr lang="cs-CZ" sz="1600" dirty="0" smtClean="0"/>
              <a:t>)</a:t>
            </a:r>
          </a:p>
          <a:p>
            <a:pPr lvl="1"/>
            <a:r>
              <a:rPr lang="cs-CZ" sz="1900" dirty="0" smtClean="0"/>
              <a:t>o vráceném </a:t>
            </a:r>
            <a:r>
              <a:rPr lang="cs-CZ" sz="1900" b="1" dirty="0" smtClean="0"/>
              <a:t>zákonu hlasuje PS </a:t>
            </a:r>
            <a:r>
              <a:rPr lang="cs-CZ" sz="1900" dirty="0" smtClean="0"/>
              <a:t>znovu, a jestliže je </a:t>
            </a:r>
            <a:r>
              <a:rPr lang="cs-CZ" sz="1900" b="1" dirty="0" smtClean="0"/>
              <a:t>nadpoloviční </a:t>
            </a:r>
            <a:r>
              <a:rPr lang="cs-CZ" sz="1900" dirty="0" smtClean="0"/>
              <a:t>většinou schválen, je přijat</a:t>
            </a:r>
          </a:p>
          <a:p>
            <a:pPr lvl="1">
              <a:buNone/>
            </a:pPr>
            <a:endParaRPr lang="cs-CZ" sz="1900" dirty="0" smtClean="0"/>
          </a:p>
        </p:txBody>
      </p:sp>
      <p:cxnSp>
        <p:nvCxnSpPr>
          <p:cNvPr id="7" name="Přímá spojovací šipka 6"/>
          <p:cNvCxnSpPr>
            <a:endCxn id="15" idx="1"/>
          </p:cNvCxnSpPr>
          <p:nvPr/>
        </p:nvCxnSpPr>
        <p:spPr>
          <a:xfrm>
            <a:off x="5148064" y="3284984"/>
            <a:ext cx="576064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>
            <a:endCxn id="14" idx="1"/>
          </p:cNvCxnSpPr>
          <p:nvPr/>
        </p:nvCxnSpPr>
        <p:spPr>
          <a:xfrm flipV="1">
            <a:off x="5148064" y="2661013"/>
            <a:ext cx="504056" cy="623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652120" y="2060848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pokud ho </a:t>
            </a:r>
            <a:r>
              <a:rPr lang="cs-CZ" b="1" dirty="0" smtClean="0"/>
              <a:t>nadpoloviční </a:t>
            </a:r>
            <a:r>
              <a:rPr lang="cs-CZ" dirty="0" smtClean="0"/>
              <a:t>většina poslanců </a:t>
            </a:r>
            <a:r>
              <a:rPr lang="cs-CZ" b="1" dirty="0" smtClean="0"/>
              <a:t>schválí</a:t>
            </a:r>
            <a:r>
              <a:rPr lang="cs-CZ" dirty="0" smtClean="0"/>
              <a:t>, je považován za schválen a je poslán prezidentovi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724128" y="3356992"/>
            <a:ext cx="273630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návrh na zákon je úplně odmítnut</a:t>
            </a:r>
            <a:endParaRPr lang="cs-CZ" dirty="0"/>
          </a:p>
        </p:txBody>
      </p:sp>
      <p:cxnSp>
        <p:nvCxnSpPr>
          <p:cNvPr id="21" name="Přímá spojovací šipka 20"/>
          <p:cNvCxnSpPr/>
          <p:nvPr/>
        </p:nvCxnSpPr>
        <p:spPr>
          <a:xfrm>
            <a:off x="1979712" y="32129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>
          <a:xfrm>
            <a:off x="1763688" y="6237312"/>
            <a:ext cx="6986736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Přijaté zákony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07824" cy="3819128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podepisuje: prezident republiky + předseda vlády + předseda Poslanecké sněmovny</a:t>
            </a:r>
          </a:p>
          <a:p>
            <a:endParaRPr lang="cs-CZ" sz="800" dirty="0" smtClean="0"/>
          </a:p>
          <a:p>
            <a:r>
              <a:rPr lang="cs-CZ" sz="2200" dirty="0" smtClean="0"/>
              <a:t>v platnosti přijatého zákona je nutné jeho		 vyhlášení – uveřejnění ve </a:t>
            </a:r>
            <a:r>
              <a:rPr lang="cs-CZ" sz="2200" b="1" u="sng" dirty="0" smtClean="0"/>
              <a:t>Sbírce zákonů ČR</a:t>
            </a:r>
            <a:r>
              <a:rPr lang="cs-CZ" sz="2200" b="1" dirty="0" smtClean="0"/>
              <a:t>	</a:t>
            </a:r>
          </a:p>
          <a:p>
            <a:endParaRPr lang="cs-CZ" sz="800" b="1" dirty="0" smtClean="0"/>
          </a:p>
          <a:p>
            <a:r>
              <a:rPr lang="cs-CZ" sz="2200" dirty="0" smtClean="0"/>
              <a:t>poslanci jsou oprávněni </a:t>
            </a:r>
            <a:r>
              <a:rPr lang="cs-CZ" sz="2200" b="1" dirty="0" smtClean="0"/>
              <a:t>interpelovat vládu </a:t>
            </a:r>
            <a:r>
              <a:rPr lang="cs-CZ" sz="2200" dirty="0" smtClean="0"/>
              <a:t>nebo její členy ve věcech jejich působnosti</a:t>
            </a:r>
          </a:p>
          <a:p>
            <a:pPr lvl="1"/>
            <a:r>
              <a:rPr lang="cs-CZ" sz="1900" dirty="0" smtClean="0"/>
              <a:t>tzn. klást otázky a členové vlády na ně musí odpovědět do 30 dnů </a:t>
            </a:r>
          </a:p>
          <a:p>
            <a:pPr lvl="1">
              <a:buNone/>
            </a:pPr>
            <a:endParaRPr lang="cs-CZ" sz="1900" dirty="0"/>
          </a:p>
          <a:p>
            <a:pPr lvl="1">
              <a:buNone/>
            </a:pPr>
            <a:r>
              <a:rPr lang="cs-CZ" sz="1900" dirty="0" smtClean="0"/>
              <a:t>Prakticky: </a:t>
            </a:r>
            <a:r>
              <a:rPr lang="cs-CZ" sz="1900" dirty="0" smtClean="0">
                <a:hlinkClick r:id="rId2"/>
              </a:rPr>
              <a:t>http://www.</a:t>
            </a:r>
            <a:r>
              <a:rPr lang="cs-CZ" sz="1900" dirty="0" err="1" smtClean="0">
                <a:hlinkClick r:id="rId2"/>
              </a:rPr>
              <a:t>zakonyprolidi.cz</a:t>
            </a:r>
            <a:r>
              <a:rPr lang="cs-CZ" sz="1900" dirty="0" smtClean="0">
                <a:hlinkClick r:id="rId2"/>
              </a:rPr>
              <a:t>/</a:t>
            </a:r>
            <a:r>
              <a:rPr lang="cs-CZ" sz="1900" dirty="0" err="1" smtClean="0">
                <a:hlinkClick r:id="rId2"/>
              </a:rPr>
              <a:t>cs</a:t>
            </a:r>
            <a:r>
              <a:rPr lang="cs-CZ" sz="1900" dirty="0" smtClean="0">
                <a:hlinkClick r:id="rId2"/>
              </a:rPr>
              <a:t>/</a:t>
            </a:r>
            <a:r>
              <a:rPr lang="cs-CZ" sz="1900" dirty="0" err="1" smtClean="0">
                <a:hlinkClick r:id="rId2"/>
              </a:rPr>
              <a:t>sbirka</a:t>
            </a:r>
            <a:endParaRPr lang="cs-CZ" sz="1900" dirty="0" smtClean="0"/>
          </a:p>
          <a:p>
            <a:pPr lvl="1">
              <a:buNone/>
            </a:pPr>
            <a:endParaRPr lang="cs-CZ" sz="1900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619672" y="6237312"/>
            <a:ext cx="7274768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 rot="21134438">
            <a:off x="5856182" y="218089"/>
            <a:ext cx="4988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§</a:t>
            </a:r>
            <a:endParaRPr lang="cs-CZ" sz="5400" b="1" cap="none" spc="0" dirty="0">
              <a:ln w="12700">
                <a:solidFill>
                  <a:srgbClr val="0070C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 rot="278841">
            <a:off x="7184912" y="129877"/>
            <a:ext cx="348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§</a:t>
            </a:r>
            <a:endParaRPr lang="cs-CZ" sz="2800" b="1" cap="none" spc="0" dirty="0">
              <a:ln w="12700">
                <a:solidFill>
                  <a:srgbClr val="0070C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 rot="670515">
            <a:off x="7632738" y="5383"/>
            <a:ext cx="12233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7200" b="1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§</a:t>
            </a:r>
            <a:endParaRPr lang="cs-CZ" sz="7200" b="1" cap="none" spc="0" dirty="0">
              <a:ln w="12700">
                <a:solidFill>
                  <a:srgbClr val="0070C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 rot="20155922">
            <a:off x="6521930" y="661827"/>
            <a:ext cx="6664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§</a:t>
            </a:r>
            <a:endParaRPr lang="cs-CZ" sz="2800" b="1" cap="none" spc="0" dirty="0">
              <a:ln w="12700">
                <a:solidFill>
                  <a:srgbClr val="0070C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Moc výkonná = vláda + prezident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820472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PREZIDENT REPUBLIKY </a:t>
            </a:r>
          </a:p>
          <a:p>
            <a:pPr lvl="1"/>
            <a:r>
              <a:rPr lang="cs-CZ" sz="2000" dirty="0" smtClean="0"/>
              <a:t>je hlavou státu</a:t>
            </a:r>
          </a:p>
          <a:p>
            <a:pPr lvl="1"/>
            <a:r>
              <a:rPr lang="cs-CZ" sz="2000" dirty="0" smtClean="0"/>
              <a:t>z výkonu své funkce není odpovědný žádnému státnímu orgánu</a:t>
            </a:r>
          </a:p>
          <a:p>
            <a:pPr lvl="1"/>
            <a:r>
              <a:rPr lang="cs-CZ" sz="2000" dirty="0" smtClean="0"/>
              <a:t>volitelný je občan starší 40 let</a:t>
            </a:r>
          </a:p>
          <a:p>
            <a:pPr lvl="1"/>
            <a:r>
              <a:rPr lang="cs-CZ" sz="2000" dirty="0" smtClean="0"/>
              <a:t>je volen parlamentem na 5 let</a:t>
            </a:r>
          </a:p>
          <a:p>
            <a:pPr lvl="1"/>
            <a:r>
              <a:rPr lang="cs-CZ" sz="2000" dirty="0" smtClean="0"/>
              <a:t>nikdo nemůže být zvolen více než dvakrát</a:t>
            </a:r>
          </a:p>
          <a:p>
            <a:pPr lvl="1"/>
            <a:r>
              <a:rPr lang="cs-CZ" sz="2000" dirty="0" smtClean="0"/>
              <a:t>zvolen je ten, který při setkání obou komor získal nadpoloviční většinu hlasů všech senátorů i poslanců  </a:t>
            </a:r>
          </a:p>
          <a:p>
            <a:pPr lvl="1"/>
            <a:r>
              <a:rPr lang="cs-CZ" sz="2000" dirty="0" smtClean="0"/>
              <a:t>v ústavě je 21 prezidentských pravomocí (jmenování, amnestie,…)</a:t>
            </a:r>
          </a:p>
          <a:p>
            <a:pPr lvl="1"/>
            <a:r>
              <a:rPr lang="cs-CZ" sz="2000" dirty="0" smtClean="0"/>
              <a:t>prezident má právo rozpustit PS ve 4 kritických situacích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Prakticky: 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mvcr.cz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clanek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pravni</a:t>
            </a:r>
            <a:r>
              <a:rPr lang="cs-CZ" sz="2000" dirty="0" smtClean="0">
                <a:hlinkClick r:id="rId2"/>
              </a:rPr>
              <a:t>-</a:t>
            </a:r>
            <a:r>
              <a:rPr lang="cs-CZ" sz="2000" dirty="0" err="1" smtClean="0">
                <a:hlinkClick r:id="rId2"/>
              </a:rPr>
              <a:t>predpisy</a:t>
            </a:r>
            <a:r>
              <a:rPr lang="cs-CZ" sz="2000" dirty="0" smtClean="0">
                <a:hlinkClick r:id="rId2"/>
              </a:rPr>
              <a:t>-65479.aspx</a:t>
            </a: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87624" y="6237312"/>
            <a:ext cx="7562800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sp>
        <p:nvSpPr>
          <p:cNvPr id="8" name="Dvaatřiceticípá hvězda 7"/>
          <p:cNvSpPr/>
          <p:nvPr/>
        </p:nvSpPr>
        <p:spPr>
          <a:xfrm>
            <a:off x="6588224" y="1556792"/>
            <a:ext cx="2195736" cy="79208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cs-CZ" sz="1400" dirty="0" smtClean="0">
                <a:solidFill>
                  <a:schemeClr val="bg1"/>
                </a:solidFill>
              </a:rPr>
              <a:t>učebnice strana 19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Vláda </a:t>
            </a:r>
            <a:r>
              <a:rPr lang="cs-CZ" sz="2700" dirty="0" smtClean="0"/>
              <a:t>- předseda, místopředsedové a ministři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820472" cy="44958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vrcholný </a:t>
            </a:r>
            <a:r>
              <a:rPr lang="cs-CZ" sz="2200" b="1" u="sng" dirty="0" smtClean="0"/>
              <a:t>kolektivní orgán státní moci </a:t>
            </a:r>
            <a:r>
              <a:rPr lang="cs-CZ" sz="2200" dirty="0" smtClean="0"/>
              <a:t>a správy</a:t>
            </a:r>
          </a:p>
          <a:p>
            <a:r>
              <a:rPr lang="cs-CZ" sz="2200" dirty="0" smtClean="0"/>
              <a:t>který má výkonnou pravomoc </a:t>
            </a:r>
          </a:p>
          <a:p>
            <a:r>
              <a:rPr lang="cs-CZ" sz="2200" b="1" u="sng" dirty="0" smtClean="0"/>
              <a:t>řídí a kontroluje státní administrativní aparát</a:t>
            </a:r>
          </a:p>
          <a:p>
            <a:pPr>
              <a:buNone/>
            </a:pPr>
            <a:endParaRPr lang="cs-CZ" sz="800" dirty="0" smtClean="0"/>
          </a:p>
          <a:p>
            <a:r>
              <a:rPr lang="cs-CZ" sz="2200" dirty="0" smtClean="0"/>
              <a:t>je odpovědna Poslanecké sněmovně, která může projevit nespokojenost její činností tím, že jí </a:t>
            </a:r>
            <a:r>
              <a:rPr lang="cs-CZ" sz="2200" b="1" dirty="0" smtClean="0"/>
              <a:t>vysloví nedůvěru </a:t>
            </a:r>
          </a:p>
          <a:p>
            <a:endParaRPr lang="cs-CZ" sz="800" dirty="0"/>
          </a:p>
          <a:p>
            <a:r>
              <a:rPr lang="cs-CZ" sz="2200" dirty="0" smtClean="0"/>
              <a:t>k přijetí usnesení je nutný souhlas </a:t>
            </a:r>
            <a:r>
              <a:rPr lang="cs-CZ" sz="2200" b="1" u="sng" dirty="0" smtClean="0"/>
              <a:t>nadpoloviční většiny</a:t>
            </a:r>
            <a:endParaRPr lang="cs-CZ" sz="2200" dirty="0" smtClean="0"/>
          </a:p>
          <a:p>
            <a:r>
              <a:rPr lang="cs-CZ" sz="2200" dirty="0" smtClean="0"/>
              <a:t>k provedení zákona může vláda vydávat </a:t>
            </a:r>
            <a:r>
              <a:rPr lang="cs-CZ" sz="2200" b="1" u="sng" dirty="0" smtClean="0"/>
              <a:t>nařízení</a:t>
            </a:r>
          </a:p>
          <a:p>
            <a:endParaRPr lang="cs-CZ" sz="800" b="1" u="sng" dirty="0" smtClean="0"/>
          </a:p>
          <a:p>
            <a:r>
              <a:rPr lang="cs-CZ" sz="2200" dirty="0" smtClean="0"/>
              <a:t>člen vlády nesmí vykonávat činnost neslučitelnou s výkonem funkce (např. podnikat)</a:t>
            </a:r>
            <a:endParaRPr lang="cs-CZ" sz="18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652120" y="5949280"/>
            <a:ext cx="3347865" cy="738664"/>
          </a:xfrm>
          <a:prstGeom prst="rect">
            <a:avLst/>
          </a:prstGeom>
          <a:solidFill>
            <a:srgbClr val="FFC000"/>
          </a:solidFill>
          <a:ln w="12700"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? za 1</a:t>
            </a:r>
          </a:p>
          <a:p>
            <a:pPr algn="ctr"/>
            <a:r>
              <a:rPr lang="cs-CZ" dirty="0" smtClean="0"/>
              <a:t>Co je to demise?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soudní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496944" cy="463981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uplatnění při ochraně práv v občanskoprávním řízení, trestněprávním řízení při rozhodování o vině a ukládání trestů</a:t>
            </a:r>
          </a:p>
          <a:p>
            <a:endParaRPr lang="cs-CZ" sz="900" dirty="0" smtClean="0"/>
          </a:p>
          <a:p>
            <a:r>
              <a:rPr lang="cs-CZ" sz="2400" dirty="0" smtClean="0"/>
              <a:t>SOUDCI:</a:t>
            </a:r>
          </a:p>
          <a:p>
            <a:pPr lvl="1"/>
            <a:r>
              <a:rPr lang="cs-CZ" sz="2000" dirty="0" smtClean="0"/>
              <a:t>jsou jmenováni prezidentem republiky </a:t>
            </a:r>
          </a:p>
          <a:p>
            <a:pPr lvl="1"/>
            <a:r>
              <a:rPr lang="cs-CZ" sz="2000" dirty="0" smtClean="0"/>
              <a:t>jsou nezávislí = st. orgán ani jednotlivec nesmí zasahovat do jeho činnosti a tím ohrožovat jejich nestrannost</a:t>
            </a:r>
          </a:p>
          <a:p>
            <a:pPr lvl="1"/>
            <a:r>
              <a:rPr lang="cs-CZ" sz="2000" dirty="0" smtClean="0"/>
              <a:t>tzv. </a:t>
            </a:r>
            <a:r>
              <a:rPr lang="cs-CZ" sz="2000" b="1" u="sng" dirty="0" smtClean="0"/>
              <a:t>soudcovské právo zkoumací</a:t>
            </a:r>
            <a:r>
              <a:rPr lang="cs-CZ" sz="2000" b="1" dirty="0" smtClean="0"/>
              <a:t> </a:t>
            </a:r>
            <a:r>
              <a:rPr lang="cs-CZ" sz="2000" dirty="0" smtClean="0"/>
              <a:t>= oprávnění posoudit soulad nižšího právního předpisu (vyhlášky ministerstva) se zákonem</a:t>
            </a:r>
          </a:p>
          <a:p>
            <a:pPr lvl="1">
              <a:buNone/>
            </a:pP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Ústavní soud</a:t>
            </a:r>
            <a:endParaRPr lang="cs-CZ" sz="2000" dirty="0" smtClean="0">
              <a:hlinkClick r:id="rId2"/>
            </a:endParaRPr>
          </a:p>
          <a:p>
            <a:pPr lvl="1">
              <a:buNone/>
            </a:pPr>
            <a:r>
              <a:rPr lang="cs-CZ" sz="1200" dirty="0" smtClean="0">
                <a:hlinkClick r:id="rId2"/>
              </a:rPr>
              <a:t>http://commons.wikimedia.org/wiki/File:%C3%9Astavn%C3%AD_soud_%C4%8Cesk%C3%A9_republiky.jpg</a:t>
            </a:r>
            <a:endParaRPr lang="cs-CZ" sz="1200" dirty="0" smtClean="0"/>
          </a:p>
          <a:p>
            <a:pPr lvl="1"/>
            <a:endParaRPr lang="cs-CZ" sz="1900" dirty="0"/>
          </a:p>
        </p:txBody>
      </p:sp>
      <p:sp>
        <p:nvSpPr>
          <p:cNvPr id="7" name="Obdélník 6"/>
          <p:cNvSpPr/>
          <p:nvPr/>
        </p:nvSpPr>
        <p:spPr>
          <a:xfrm>
            <a:off x="3820368" y="5949280"/>
            <a:ext cx="4894289" cy="738664"/>
          </a:xfrm>
          <a:prstGeom prst="rect">
            <a:avLst/>
          </a:prstGeom>
          <a:solidFill>
            <a:srgbClr val="FFC000"/>
          </a:solidFill>
          <a:ln w="12700"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? za 1</a:t>
            </a:r>
          </a:p>
          <a:p>
            <a:pPr algn="ctr"/>
            <a:r>
              <a:rPr lang="cs-CZ" dirty="0" smtClean="0"/>
              <a:t>Víte, kde se nachází budova ústavního soudu.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8" name="Obrázek 7" descr="Soubor:Justicni pala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19664" y="0"/>
            <a:ext cx="302433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6084168" y="1268760"/>
            <a:ext cx="3923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2 </a:t>
            </a:r>
            <a:r>
              <a:rPr lang="pt-BR" sz="1200" dirty="0" smtClean="0"/>
              <a:t>Justiční palác v Praze na Smíchově</a:t>
            </a:r>
            <a:endParaRPr lang="cs-CZ" sz="1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Soudy, NKÚ, ČNB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781128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smtClean="0"/>
              <a:t>SOUSTAVU SOUDŮ: </a:t>
            </a:r>
            <a:r>
              <a:rPr lang="cs-CZ" sz="2200" b="1" dirty="0" smtClean="0"/>
              <a:t>Nejvyšší soud</a:t>
            </a:r>
            <a:r>
              <a:rPr lang="cs-CZ" sz="2200" dirty="0" smtClean="0"/>
              <a:t>, </a:t>
            </a:r>
            <a:r>
              <a:rPr lang="cs-CZ" sz="2200" b="1" dirty="0" smtClean="0"/>
              <a:t>Nejvyšší správní soud</a:t>
            </a:r>
            <a:r>
              <a:rPr lang="cs-CZ" sz="2200" dirty="0" smtClean="0"/>
              <a:t>, </a:t>
            </a:r>
            <a:r>
              <a:rPr lang="cs-CZ" sz="2200" b="1" dirty="0" smtClean="0"/>
              <a:t>vrchní soudy</a:t>
            </a:r>
            <a:r>
              <a:rPr lang="cs-CZ" sz="2200" dirty="0" smtClean="0"/>
              <a:t>, </a:t>
            </a:r>
            <a:r>
              <a:rPr lang="cs-CZ" sz="2200" b="1" dirty="0" smtClean="0"/>
              <a:t>krajské soudy </a:t>
            </a:r>
            <a:r>
              <a:rPr lang="cs-CZ" sz="2200" dirty="0" smtClean="0"/>
              <a:t>a </a:t>
            </a:r>
            <a:r>
              <a:rPr lang="cs-CZ" sz="2200" b="1" dirty="0" smtClean="0"/>
              <a:t>okresní soudy</a:t>
            </a:r>
            <a:endParaRPr lang="cs-CZ" sz="800" b="1" dirty="0" smtClean="0"/>
          </a:p>
          <a:p>
            <a:pPr>
              <a:buNone/>
            </a:pPr>
            <a:r>
              <a:rPr lang="cs-CZ" sz="2200" b="1" dirty="0" smtClean="0"/>
              <a:t>	Ústavní </a:t>
            </a:r>
            <a:r>
              <a:rPr lang="cs-CZ" sz="2200" b="1" dirty="0" smtClean="0"/>
              <a:t>soud </a:t>
            </a:r>
            <a:r>
              <a:rPr lang="cs-CZ" sz="2200" dirty="0" smtClean="0"/>
              <a:t> </a:t>
            </a:r>
          </a:p>
          <a:p>
            <a:pPr lvl="1"/>
            <a:r>
              <a:rPr lang="cs-CZ" sz="1900" dirty="0" smtClean="0"/>
              <a:t>je nezávislým orgánem ochrany ústavnosti</a:t>
            </a:r>
          </a:p>
          <a:p>
            <a:pPr lvl="1"/>
            <a:endParaRPr lang="cs-CZ" sz="800" b="1" dirty="0" smtClean="0"/>
          </a:p>
          <a:p>
            <a:r>
              <a:rPr lang="cs-CZ" sz="2200" b="1" dirty="0" smtClean="0"/>
              <a:t>Nejvyšší kontrolní úřad</a:t>
            </a:r>
          </a:p>
          <a:p>
            <a:pPr lvl="1"/>
            <a:r>
              <a:rPr lang="cs-CZ" sz="1900" dirty="0" smtClean="0"/>
              <a:t>je nezávislý orgán, který kontroluje hospodaření se státním majetkem a plnění státního rozpočtu</a:t>
            </a:r>
          </a:p>
          <a:p>
            <a:pPr lvl="1"/>
            <a:r>
              <a:rPr lang="cs-CZ" sz="1900" dirty="0" smtClean="0">
                <a:hlinkClick r:id="rId2"/>
              </a:rPr>
              <a:t>http://commons.wikimedia.org/wiki/File:Praha_Lighthouse_6.jpg</a:t>
            </a:r>
            <a:endParaRPr lang="cs-CZ" sz="1900" dirty="0" smtClean="0"/>
          </a:p>
          <a:p>
            <a:pPr lvl="1"/>
            <a:endParaRPr lang="cs-CZ" sz="1900" dirty="0" smtClean="0"/>
          </a:p>
          <a:p>
            <a:pPr lvl="1"/>
            <a:endParaRPr lang="cs-CZ" sz="800" dirty="0" smtClean="0"/>
          </a:p>
          <a:p>
            <a:r>
              <a:rPr lang="cs-CZ" sz="2200" b="1" dirty="0" smtClean="0"/>
              <a:t>Česká národní banka</a:t>
            </a:r>
          </a:p>
          <a:p>
            <a:pPr lvl="1"/>
            <a:r>
              <a:rPr lang="cs-CZ" sz="1900" dirty="0" smtClean="0"/>
              <a:t>je ústřední bankou státu</a:t>
            </a:r>
          </a:p>
          <a:p>
            <a:pPr lvl="1"/>
            <a:r>
              <a:rPr lang="cs-CZ" sz="1900" dirty="0" smtClean="0"/>
              <a:t>hlavním úkolem je</a:t>
            </a:r>
            <a:r>
              <a:rPr lang="cs-CZ" sz="1900" b="1" dirty="0" smtClean="0"/>
              <a:t> pečovat o cenovou stabilitu</a:t>
            </a:r>
          </a:p>
          <a:p>
            <a:pPr lvl="1"/>
            <a:r>
              <a:rPr lang="cs-CZ" sz="1900" b="1" dirty="0" smtClean="0">
                <a:hlinkClick r:id="rId3"/>
              </a:rPr>
              <a:t>http://commons.wikimedia.org/wiki/File:Praha,_%C4%8Cesk%C3%A1_n%C3%A1rodn%C3%AD_banka_2.jpg</a:t>
            </a:r>
            <a:endParaRPr lang="cs-CZ" sz="1900" b="1" dirty="0" smtClean="0"/>
          </a:p>
          <a:p>
            <a:pPr lvl="1"/>
            <a:endParaRPr lang="cs-CZ" sz="1900" b="1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475656" y="6165304"/>
            <a:ext cx="7346776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samospráva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44958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ČR je členěna na </a:t>
            </a:r>
            <a:r>
              <a:rPr lang="cs-CZ" sz="2200" b="1" dirty="0" smtClean="0"/>
              <a:t>obce</a:t>
            </a:r>
            <a:r>
              <a:rPr lang="cs-CZ" sz="2200" dirty="0" smtClean="0"/>
              <a:t>, které jsou </a:t>
            </a:r>
            <a:r>
              <a:rPr lang="cs-CZ" sz="2200" u="sng" dirty="0" smtClean="0"/>
              <a:t>základními územními samosprávnými celky</a:t>
            </a:r>
            <a:r>
              <a:rPr lang="cs-CZ" sz="2200" dirty="0" smtClean="0"/>
              <a:t>, a </a:t>
            </a:r>
            <a:r>
              <a:rPr lang="cs-CZ" sz="2200" b="1" dirty="0" smtClean="0"/>
              <a:t>kraje</a:t>
            </a:r>
            <a:r>
              <a:rPr lang="cs-CZ" sz="2200" dirty="0" smtClean="0"/>
              <a:t>, které jsou </a:t>
            </a:r>
            <a:r>
              <a:rPr lang="cs-CZ" sz="2200" u="sng" dirty="0" smtClean="0"/>
              <a:t>vyššími územními samosprávními celky</a:t>
            </a:r>
          </a:p>
          <a:p>
            <a:endParaRPr lang="cs-CZ" sz="800" u="sng" dirty="0" smtClean="0"/>
          </a:p>
          <a:p>
            <a:r>
              <a:rPr lang="cs-CZ" sz="2000" b="1" dirty="0" smtClean="0"/>
              <a:t>ÚZEMNÍ SAMOSPRÁVNÉ CELKY </a:t>
            </a:r>
            <a:r>
              <a:rPr lang="cs-CZ" sz="2200" dirty="0" smtClean="0"/>
              <a:t>jsou </a:t>
            </a:r>
            <a:r>
              <a:rPr lang="cs-CZ" sz="2200" b="1" dirty="0" smtClean="0"/>
              <a:t>veřejnoprávní korporace </a:t>
            </a:r>
            <a:r>
              <a:rPr lang="cs-CZ" sz="2200" dirty="0" smtClean="0"/>
              <a:t>(právnické osoby), které mohou mít vlastní majetek a hospodaří podle vlastního rozpočtu</a:t>
            </a:r>
          </a:p>
          <a:p>
            <a:endParaRPr lang="cs-CZ" sz="2200" dirty="0" smtClean="0"/>
          </a:p>
          <a:p>
            <a:pPr lvl="1"/>
            <a:r>
              <a:rPr lang="cs-CZ" sz="1900" dirty="0" smtClean="0"/>
              <a:t>spravují je zastupitelstva, volená občany na čtyřleté období</a:t>
            </a:r>
          </a:p>
          <a:p>
            <a:pPr lvl="1"/>
            <a:r>
              <a:rPr lang="cs-CZ" sz="1900" dirty="0" smtClean="0"/>
              <a:t>více informací v kapitole Správní právo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7562800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sp>
        <p:nvSpPr>
          <p:cNvPr id="7" name="Dvaatřiceticípá hvězda 6"/>
          <p:cNvSpPr/>
          <p:nvPr/>
        </p:nvSpPr>
        <p:spPr>
          <a:xfrm>
            <a:off x="6516216" y="5373216"/>
            <a:ext cx="2195736" cy="79208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cs-CZ" sz="1400" dirty="0" smtClean="0">
                <a:solidFill>
                  <a:schemeClr val="bg1"/>
                </a:solidFill>
              </a:rPr>
              <a:t>učebnice strana 21</a:t>
            </a:r>
            <a:endParaRPr lang="cs-CZ" sz="1400" dirty="0">
              <a:solidFill>
                <a:schemeClr val="bg1"/>
              </a:solidFill>
            </a:endParaRPr>
          </a:p>
        </p:txBody>
      </p:sp>
      <p:pic>
        <p:nvPicPr>
          <p:cNvPr id="8" name="Obrázek 7" descr="Soubor:Relief Map of Czech Republi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69979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6300192" y="1268760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3 </a:t>
            </a:r>
            <a:r>
              <a:rPr lang="en-US" sz="1200" dirty="0" smtClean="0"/>
              <a:t>Relief map of the </a:t>
            </a:r>
            <a:r>
              <a:rPr lang="en-US" sz="1200" dirty="0" smtClean="0">
                <a:hlinkClick r:id="rId3" tooltip="en:Czech Republic"/>
              </a:rPr>
              <a:t>Czech Republic</a:t>
            </a:r>
            <a:endParaRPr lang="cs-CZ" sz="1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/>
          <a:lstStyle/>
          <a:p>
            <a:r>
              <a:rPr lang="cs-CZ" dirty="0" smtClean="0"/>
              <a:t>Ústavní právo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/>
          <a:lstStyle/>
          <a:p>
            <a:r>
              <a:rPr lang="cs-CZ" sz="2200" dirty="0" smtClean="0"/>
              <a:t>je soubor právních norem upravujících nejdůležitější právní vztahy ve státě:</a:t>
            </a:r>
          </a:p>
          <a:p>
            <a:pPr lvl="2"/>
            <a:r>
              <a:rPr lang="cs-CZ" sz="2000" dirty="0" smtClean="0"/>
              <a:t>uspořádání státu</a:t>
            </a:r>
          </a:p>
          <a:p>
            <a:pPr lvl="2"/>
            <a:r>
              <a:rPr lang="cs-CZ" sz="2000" dirty="0" smtClean="0"/>
              <a:t>rozdělení a výkon státní moci</a:t>
            </a:r>
          </a:p>
          <a:p>
            <a:pPr lvl="2"/>
            <a:r>
              <a:rPr lang="cs-CZ" sz="2000" dirty="0" smtClean="0"/>
              <a:t>základní práva a svobody občanů</a:t>
            </a:r>
          </a:p>
          <a:p>
            <a:pPr lvl="2"/>
            <a:endParaRPr lang="cs-CZ" sz="1000" dirty="0" smtClean="0"/>
          </a:p>
          <a:p>
            <a:r>
              <a:rPr lang="cs-CZ" sz="2200" dirty="0" smtClean="0"/>
              <a:t>prameny 	</a:t>
            </a:r>
          </a:p>
          <a:p>
            <a:endParaRPr lang="cs-CZ" sz="2200" dirty="0" smtClean="0"/>
          </a:p>
          <a:p>
            <a:endParaRPr lang="cs-CZ" sz="2200" dirty="0" smtClean="0"/>
          </a:p>
          <a:p>
            <a:r>
              <a:rPr lang="cs-CZ" sz="2000" dirty="0" smtClean="0"/>
              <a:t>tvoří vrchol právního řádu</a:t>
            </a:r>
          </a:p>
          <a:p>
            <a:r>
              <a:rPr lang="cs-CZ" sz="2000" dirty="0" smtClean="0"/>
              <a:t>od ostatních zákonů se liší formou a zvláštním zákonodárným postupem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563888" y="3356992"/>
          <a:ext cx="504056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1691680" y="6237312"/>
            <a:ext cx="7202760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sp>
        <p:nvSpPr>
          <p:cNvPr id="8" name="Dvaatřiceticípá hvězda 7"/>
          <p:cNvSpPr/>
          <p:nvPr/>
        </p:nvSpPr>
        <p:spPr>
          <a:xfrm>
            <a:off x="6732240" y="2204864"/>
            <a:ext cx="2195736" cy="79208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cs-CZ" sz="1400" dirty="0" smtClean="0">
                <a:solidFill>
                  <a:schemeClr val="bg1"/>
                </a:solidFill>
              </a:rPr>
              <a:t>učebnice strana 16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467544" y="4437112"/>
            <a:ext cx="8352928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Úkol – referát na téma:</a:t>
            </a:r>
          </a:p>
          <a:p>
            <a:pPr algn="ctr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Listina základních práv a svobod</a:t>
            </a:r>
          </a:p>
          <a:p>
            <a:pPr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(charakteristika dokumentu)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celku: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043608" y="6237312"/>
            <a:ext cx="7706816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92896"/>
          </a:xfrm>
        </p:spPr>
        <p:txBody>
          <a:bodyPr>
            <a:normAutofit/>
          </a:bodyPr>
          <a:lstStyle/>
          <a:p>
            <a:r>
              <a:rPr lang="cs-CZ" dirty="0" smtClean="0"/>
              <a:t>Ústavní právo, Ústava ČR</a:t>
            </a:r>
          </a:p>
          <a:p>
            <a:r>
              <a:rPr lang="cs-CZ" dirty="0" smtClean="0"/>
              <a:t>Moc zákonodárná, výkonná a soudní</a:t>
            </a:r>
          </a:p>
          <a:p>
            <a:r>
              <a:rPr lang="cs-CZ" dirty="0" smtClean="0"/>
              <a:t>Nejvyšší kontrolní úřad</a:t>
            </a:r>
          </a:p>
          <a:p>
            <a:r>
              <a:rPr lang="cs-CZ" dirty="0" smtClean="0"/>
              <a:t>Česká národní banka</a:t>
            </a:r>
          </a:p>
          <a:p>
            <a:r>
              <a:rPr lang="cs-CZ" dirty="0" smtClean="0"/>
              <a:t>Územní samospráva</a:t>
            </a:r>
          </a:p>
          <a:p>
            <a:endParaRPr lang="cs-CZ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5064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DĚKUJI ZA POZORNOST.</a:t>
            </a:r>
            <a:endParaRPr lang="cs-CZ" sz="4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568952" cy="4536504"/>
          </a:xfrm>
        </p:spPr>
        <p:txBody>
          <a:bodyPr>
            <a:normAutofit fontScale="62500" lnSpcReduction="20000"/>
          </a:bodyPr>
          <a:lstStyle/>
          <a:p>
            <a:r>
              <a:rPr lang="cs-CZ" sz="2200" dirty="0" smtClean="0"/>
              <a:t>ZDROJ:</a:t>
            </a:r>
          </a:p>
          <a:p>
            <a:pPr lvl="1"/>
            <a:r>
              <a:rPr lang="cs-CZ" sz="1800" dirty="0" smtClean="0"/>
              <a:t>RYSKA, Radovan a Monika PUŠKINOVÁ. </a:t>
            </a:r>
            <a:r>
              <a:rPr lang="cs-CZ" sz="1800" i="1" dirty="0" smtClean="0"/>
              <a:t>Právo pro střední školy: podle nového občanského zákoníku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 7., V </a:t>
            </a:r>
            <a:r>
              <a:rPr lang="cs-CZ" sz="1800" dirty="0" err="1" smtClean="0"/>
              <a:t>nakl</a:t>
            </a:r>
            <a:r>
              <a:rPr lang="cs-CZ" sz="1800" dirty="0" smtClean="0"/>
              <a:t>. Eduko 1., </a:t>
            </a:r>
            <a:r>
              <a:rPr lang="cs-CZ" sz="1800" dirty="0" err="1" smtClean="0"/>
              <a:t>přeprac</a:t>
            </a:r>
            <a:r>
              <a:rPr lang="cs-CZ" sz="1800" dirty="0" smtClean="0"/>
              <a:t>. Praha: Eduko, 2012, 86 s. ISBN 978-80-87204-57-3. </a:t>
            </a:r>
          </a:p>
          <a:p>
            <a:pPr lvl="1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1900" dirty="0" smtClean="0"/>
              <a:t>Obr.1. Pražský hrad </a:t>
            </a:r>
            <a:r>
              <a:rPr lang="cs-CZ" sz="1400" dirty="0" smtClean="0"/>
              <a:t>Tento soubor podléhá licenci </a:t>
            </a:r>
            <a:r>
              <a:rPr lang="cs-CZ" sz="1400" dirty="0" err="1" smtClean="0">
                <a:hlinkClick r:id="rId2" tooltip="w:cs:Creative Commons"/>
              </a:rPr>
              <a:t>Creative</a:t>
            </a:r>
            <a:r>
              <a:rPr lang="cs-CZ" sz="1400" dirty="0" smtClean="0">
                <a:hlinkClick r:id="rId2" tooltip="w:cs:Creative Commons"/>
              </a:rPr>
              <a:t> </a:t>
            </a:r>
            <a:r>
              <a:rPr lang="cs-CZ" sz="1400" dirty="0" err="1" smtClean="0">
                <a:hlinkClick r:id="rId2" tooltip="w:cs:Creative Commons"/>
              </a:rPr>
              <a:t>Commons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3"/>
              </a:rPr>
              <a:t>Uveďte autora-Zachovejte licenci 3.0 </a:t>
            </a:r>
            <a:r>
              <a:rPr lang="cs-CZ" sz="1400" dirty="0" err="1" smtClean="0">
                <a:hlinkClick r:id="rId3"/>
              </a:rPr>
              <a:t>Unported</a:t>
            </a:r>
            <a:endParaRPr lang="cs-CZ" sz="1400" dirty="0" smtClean="0"/>
          </a:p>
          <a:p>
            <a:pPr lvl="1">
              <a:buNone/>
            </a:pPr>
            <a:r>
              <a:rPr lang="cs-CZ" sz="1400" dirty="0" smtClean="0"/>
              <a:t>		</a:t>
            </a:r>
            <a:r>
              <a:rPr lang="cs-CZ" sz="1900" dirty="0" smtClean="0"/>
              <a:t>J</a:t>
            </a:r>
            <a:r>
              <a:rPr lang="cs-CZ" sz="1600" dirty="0" smtClean="0"/>
              <a:t>M.REJHA. </a:t>
            </a:r>
            <a:r>
              <a:rPr lang="cs-CZ" sz="1600" i="1" dirty="0" smtClean="0"/>
              <a:t>Hradčany</a:t>
            </a:r>
            <a:r>
              <a:rPr lang="cs-CZ" sz="1600" dirty="0" smtClean="0"/>
              <a:t> [online]. 2010 [cit. 2012-10-31]. Dostupné z: 	</a:t>
            </a:r>
            <a:r>
              <a:rPr lang="cs-CZ" sz="1600" dirty="0" smtClean="0">
                <a:hlinkClick r:id="rId4"/>
              </a:rPr>
              <a:t>http://commons.wikimedia.org/wiki/File:Hrad%C4%8Dany,_Mal%C3%A1_Strana.jpg</a:t>
            </a:r>
            <a:endParaRPr lang="cs-CZ" sz="1600" dirty="0" smtClean="0"/>
          </a:p>
          <a:p>
            <a:pPr lvl="1">
              <a:buNone/>
            </a:pPr>
            <a:endParaRPr lang="cs-CZ" sz="1600" dirty="0" smtClean="0"/>
          </a:p>
          <a:p>
            <a:pPr lvl="1"/>
            <a:r>
              <a:rPr lang="cs-CZ" sz="1900" dirty="0" smtClean="0"/>
              <a:t>Obr. 2. Justiční palác v Praze na Smíchově</a:t>
            </a:r>
          </a:p>
          <a:p>
            <a:pPr>
              <a:buNone/>
            </a:pPr>
            <a:r>
              <a:rPr lang="cs-CZ" sz="1800" dirty="0" smtClean="0"/>
              <a:t>		Tento soubor podléhá licenci </a:t>
            </a:r>
            <a:r>
              <a:rPr lang="cs-CZ" sz="1800" u="sng" dirty="0" err="1" smtClean="0">
                <a:hlinkClick r:id="rId2" tooltip="w:cs:Creative Commons"/>
              </a:rPr>
              <a:t>Creative</a:t>
            </a:r>
            <a:r>
              <a:rPr lang="cs-CZ" sz="1800" u="sng" dirty="0" smtClean="0">
                <a:hlinkClick r:id="rId2" tooltip="w:cs:Creative Commons"/>
              </a:rPr>
              <a:t> </a:t>
            </a:r>
            <a:r>
              <a:rPr lang="cs-CZ" sz="1800" u="sng" dirty="0" err="1" smtClean="0">
                <a:hlinkClick r:id="rId2" tooltip="w:cs:Creative Commons"/>
              </a:rPr>
              <a:t>Commons</a:t>
            </a:r>
            <a:r>
              <a:rPr lang="cs-CZ" sz="1800" dirty="0" smtClean="0"/>
              <a:t> </a:t>
            </a:r>
            <a:r>
              <a:rPr lang="cs-CZ" sz="1800" u="sng" dirty="0" smtClean="0">
                <a:hlinkClick r:id="rId3"/>
              </a:rPr>
              <a:t>Uveďte autora-Zachovejte licenci 3.0 </a:t>
            </a:r>
            <a:r>
              <a:rPr lang="cs-CZ" sz="1800" u="sng" dirty="0" err="1" smtClean="0">
                <a:hlinkClick r:id="rId3"/>
              </a:rPr>
              <a:t>Unported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		LUDEK. </a:t>
            </a:r>
            <a:r>
              <a:rPr lang="cs-CZ" sz="1800" i="1" dirty="0" smtClean="0"/>
              <a:t>Soubor:</a:t>
            </a:r>
            <a:r>
              <a:rPr lang="cs-CZ" sz="1800" i="1" dirty="0" err="1" smtClean="0"/>
              <a:t>Justicni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palac.jpg</a:t>
            </a:r>
            <a:r>
              <a:rPr lang="cs-CZ" sz="1800" dirty="0" smtClean="0"/>
              <a:t> [online]. 2006 [cit. 2013-01-06]. Dostupné z: </a:t>
            </a:r>
          </a:p>
          <a:p>
            <a:pPr>
              <a:buNone/>
            </a:pPr>
            <a:r>
              <a:rPr lang="cs-CZ" sz="1800" dirty="0" smtClean="0"/>
              <a:t>		</a:t>
            </a:r>
            <a:r>
              <a:rPr lang="cs-CZ" sz="1800" u="sng" dirty="0" smtClean="0">
                <a:hlinkClick r:id="rId5"/>
              </a:rPr>
              <a:t>http://cs.wikipedia.org/wiki/Soubor:Justicni_palac.jpg</a:t>
            </a:r>
            <a:endParaRPr lang="cs-CZ" sz="1800" u="sng" dirty="0" smtClean="0"/>
          </a:p>
          <a:p>
            <a:pPr lvl="1"/>
            <a:endParaRPr lang="cs-CZ" sz="1500" dirty="0" smtClean="0"/>
          </a:p>
          <a:p>
            <a:pPr lvl="1"/>
            <a:r>
              <a:rPr lang="cs-CZ" sz="1500" dirty="0" smtClean="0"/>
              <a:t>Obr. 3 </a:t>
            </a:r>
            <a:r>
              <a:rPr lang="en-US" sz="1500" dirty="0" smtClean="0"/>
              <a:t>Relief map of the </a:t>
            </a:r>
            <a:r>
              <a:rPr lang="en-US" sz="1500" dirty="0" smtClean="0">
                <a:hlinkClick r:id="rId6" tooltip="en:Czech Republic"/>
              </a:rPr>
              <a:t>Czech Republic</a:t>
            </a:r>
            <a:endParaRPr lang="cs-CZ" sz="1500" dirty="0" smtClean="0"/>
          </a:p>
          <a:p>
            <a:pPr lvl="1">
              <a:buNone/>
            </a:pPr>
            <a:r>
              <a:rPr lang="cs-CZ" sz="1000" dirty="0" smtClean="0"/>
              <a:t>		</a:t>
            </a:r>
            <a:r>
              <a:rPr lang="cs-CZ" sz="1800" dirty="0" smtClean="0"/>
              <a:t>Tento soubor podléhá licenci </a:t>
            </a:r>
            <a:r>
              <a:rPr lang="cs-CZ" sz="1800" dirty="0" err="1" smtClean="0">
                <a:hlinkClick r:id="rId2" tooltip="w:cs:Creative Commons"/>
              </a:rPr>
              <a:t>Creative</a:t>
            </a:r>
            <a:r>
              <a:rPr lang="cs-CZ" sz="1800" dirty="0" smtClean="0">
                <a:hlinkClick r:id="rId2" tooltip="w:cs:Creative Commons"/>
              </a:rPr>
              <a:t> </a:t>
            </a:r>
            <a:r>
              <a:rPr lang="cs-CZ" sz="1800" dirty="0" err="1" smtClean="0">
                <a:hlinkClick r:id="rId2" tooltip="w:cs:Creative Commons"/>
              </a:rPr>
              <a:t>Commons</a:t>
            </a:r>
            <a:r>
              <a:rPr lang="cs-CZ" sz="1800" dirty="0" smtClean="0"/>
              <a:t> </a:t>
            </a:r>
            <a:r>
              <a:rPr lang="cs-CZ" sz="1800" dirty="0" smtClean="0">
                <a:hlinkClick r:id="rId3"/>
              </a:rPr>
              <a:t>Uveďte autora-Zachovejte licenci 3.0 </a:t>
            </a:r>
            <a:r>
              <a:rPr lang="cs-CZ" sz="1800" dirty="0" err="1" smtClean="0">
                <a:hlinkClick r:id="rId3"/>
              </a:rPr>
              <a:t>Unported</a:t>
            </a:r>
            <a:endParaRPr lang="cs-CZ" sz="1800" dirty="0" smtClean="0"/>
          </a:p>
          <a:p>
            <a:pPr lvl="1">
              <a:buNone/>
            </a:pPr>
            <a:r>
              <a:rPr lang="cs-CZ" sz="1800" dirty="0" smtClean="0"/>
              <a:t>		DERIVATIVE WORK </a:t>
            </a:r>
            <a:r>
              <a:rPr lang="az-Cyrl-AZ" sz="1800" dirty="0" smtClean="0"/>
              <a:t>ВИКТОР_В. </a:t>
            </a:r>
            <a:r>
              <a:rPr lang="cs-CZ" sz="1800" i="1" dirty="0" smtClean="0"/>
              <a:t>Soubor:</a:t>
            </a:r>
            <a:r>
              <a:rPr lang="cs-CZ" sz="1800" i="1" dirty="0" err="1" smtClean="0"/>
              <a:t>Relief</a:t>
            </a:r>
            <a:r>
              <a:rPr lang="cs-CZ" sz="1800" i="1" dirty="0" smtClean="0"/>
              <a:t> Map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Czech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Republic.png</a:t>
            </a:r>
            <a:r>
              <a:rPr lang="cs-CZ" sz="1800" dirty="0" smtClean="0"/>
              <a:t> [online]. 2010 [cit. 2013-01-06]. </a:t>
            </a:r>
          </a:p>
          <a:p>
            <a:pPr lvl="1">
              <a:buNone/>
            </a:pPr>
            <a:r>
              <a:rPr lang="cs-CZ" sz="1800" dirty="0" smtClean="0"/>
              <a:t>		Dostupné z: </a:t>
            </a:r>
            <a:r>
              <a:rPr lang="cs-CZ" sz="1800" dirty="0" smtClean="0">
                <a:hlinkClick r:id="rId7"/>
              </a:rPr>
              <a:t>http://cs.wikipedia.org/wiki/Soubor:Relief_Map_of_Czech_Republic.png</a:t>
            </a:r>
            <a:endParaRPr lang="cs-CZ" sz="1800" dirty="0" smtClean="0"/>
          </a:p>
          <a:p>
            <a:pPr lvl="1">
              <a:buNone/>
            </a:pPr>
            <a:endParaRPr lang="cs-CZ" sz="1500" dirty="0" smtClean="0"/>
          </a:p>
          <a:p>
            <a:pPr>
              <a:buNone/>
            </a:pPr>
            <a:endParaRPr lang="cs-CZ" sz="1800" dirty="0" smtClean="0"/>
          </a:p>
          <a:p>
            <a:pPr lvl="1">
              <a:buNone/>
            </a:pPr>
            <a:r>
              <a:rPr lang="cs-CZ" sz="1600" dirty="0" smtClean="0"/>
              <a:t> </a:t>
            </a:r>
            <a:endParaRPr lang="cs-CZ" sz="19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59632" y="6237312"/>
            <a:ext cx="7634808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</a:t>
            </a:r>
            <a:r>
              <a:rPr lang="cs-CZ" sz="2500" dirty="0" smtClean="0"/>
              <a:t>= nejvyšší zákon státu</a:t>
            </a:r>
            <a:endParaRPr lang="cs-CZ" sz="2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smtClean="0"/>
              <a:t>může být měněna a doplňována pouze ústavními zákony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200" dirty="0" smtClean="0"/>
              <a:t>ostatní zákony a předpisy nesmí být v rozporu s ústavou</a:t>
            </a:r>
          </a:p>
          <a:p>
            <a:endParaRPr lang="cs-CZ" sz="1000" dirty="0" smtClean="0"/>
          </a:p>
          <a:p>
            <a:r>
              <a:rPr lang="cs-CZ" sz="2200" dirty="0" smtClean="0"/>
              <a:t>ústavy demokratických právních států ustanovují:</a:t>
            </a:r>
          </a:p>
          <a:p>
            <a:pPr marL="880110" lvl="1" indent="-514350">
              <a:buFont typeface="+mj-lt"/>
              <a:buAutoNum type="romanUcPeriod"/>
            </a:pPr>
            <a:r>
              <a:rPr lang="cs-CZ" sz="2000" dirty="0" smtClean="0"/>
              <a:t>typ státu</a:t>
            </a:r>
          </a:p>
          <a:p>
            <a:pPr marL="880110" lvl="1" indent="-514350">
              <a:buFont typeface="+mj-lt"/>
              <a:buAutoNum type="romanUcPeriod"/>
            </a:pPr>
            <a:r>
              <a:rPr lang="cs-CZ" sz="2000" dirty="0" smtClean="0"/>
              <a:t>nejvyšší orgány státní moci a správy</a:t>
            </a:r>
          </a:p>
          <a:p>
            <a:pPr marL="880110" lvl="1" indent="-514350">
              <a:buFont typeface="+mj-lt"/>
              <a:buAutoNum type="romanUcPeriod"/>
            </a:pPr>
            <a:r>
              <a:rPr lang="cs-CZ" sz="2000" dirty="0" smtClean="0"/>
              <a:t>rozdělení státní moci</a:t>
            </a:r>
          </a:p>
          <a:p>
            <a:pPr lvl="3"/>
            <a:r>
              <a:rPr lang="cs-CZ" sz="1900" dirty="0" smtClean="0"/>
              <a:t>moc zákonodárná</a:t>
            </a:r>
          </a:p>
          <a:p>
            <a:pPr lvl="3"/>
            <a:r>
              <a:rPr lang="cs-CZ" sz="1900" dirty="0" smtClean="0"/>
              <a:t>moc výkonná</a:t>
            </a:r>
          </a:p>
          <a:p>
            <a:pPr lvl="3"/>
            <a:r>
              <a:rPr lang="cs-CZ" sz="1900" dirty="0" smtClean="0"/>
              <a:t>moc soudní</a:t>
            </a:r>
          </a:p>
          <a:p>
            <a:pPr marL="880110" lvl="1" indent="-514350">
              <a:buFont typeface="+mj-lt"/>
              <a:buAutoNum type="romanUcPeriod"/>
            </a:pPr>
            <a:r>
              <a:rPr lang="cs-CZ" sz="2000" dirty="0" smtClean="0"/>
              <a:t>základní práva a svobody občanů</a:t>
            </a:r>
          </a:p>
          <a:p>
            <a:pPr marL="880110" lvl="1" indent="-514350">
              <a:buNone/>
            </a:pPr>
            <a:endParaRPr lang="cs-CZ" sz="1700" dirty="0" smtClean="0"/>
          </a:p>
          <a:p>
            <a:pPr marL="880110" lvl="1" indent="-514350">
              <a:buNone/>
            </a:pPr>
            <a:r>
              <a:rPr lang="cs-CZ" sz="1700" dirty="0" smtClean="0"/>
              <a:t>Ústava ČR</a:t>
            </a:r>
          </a:p>
          <a:p>
            <a:pPr marL="880110" lvl="1" indent="-514350">
              <a:buNone/>
            </a:pPr>
            <a:r>
              <a:rPr lang="cs-CZ" sz="1700" dirty="0" smtClean="0">
                <a:hlinkClick r:id="rId2"/>
              </a:rPr>
              <a:t>http://www.</a:t>
            </a:r>
            <a:r>
              <a:rPr lang="cs-CZ" sz="1700" dirty="0" err="1" smtClean="0">
                <a:hlinkClick r:id="rId2"/>
              </a:rPr>
              <a:t>psp.cz</a:t>
            </a:r>
            <a:r>
              <a:rPr lang="cs-CZ" sz="1700" dirty="0" smtClean="0">
                <a:hlinkClick r:id="rId2"/>
              </a:rPr>
              <a:t>/</a:t>
            </a:r>
            <a:r>
              <a:rPr lang="cs-CZ" sz="1700" dirty="0" err="1" smtClean="0">
                <a:hlinkClick r:id="rId2"/>
              </a:rPr>
              <a:t>docs</a:t>
            </a:r>
            <a:r>
              <a:rPr lang="cs-CZ" sz="1700" dirty="0" smtClean="0">
                <a:hlinkClick r:id="rId2"/>
              </a:rPr>
              <a:t>/</a:t>
            </a:r>
            <a:r>
              <a:rPr lang="cs-CZ" sz="1700" dirty="0" err="1" smtClean="0">
                <a:hlinkClick r:id="rId2"/>
              </a:rPr>
              <a:t>laws</a:t>
            </a:r>
            <a:r>
              <a:rPr lang="cs-CZ" sz="1700" dirty="0" smtClean="0">
                <a:hlinkClick r:id="rId2"/>
              </a:rPr>
              <a:t>/</a:t>
            </a:r>
            <a:r>
              <a:rPr lang="cs-CZ" sz="1700" dirty="0" err="1" smtClean="0">
                <a:hlinkClick r:id="rId2"/>
              </a:rPr>
              <a:t>constitution.html</a:t>
            </a:r>
            <a:endParaRPr lang="cs-CZ" sz="1700" dirty="0" smtClean="0"/>
          </a:p>
          <a:p>
            <a:pPr marL="880110" lvl="1" indent="-514350">
              <a:buNone/>
            </a:pP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6012160" y="5949280"/>
            <a:ext cx="2987824" cy="738664"/>
          </a:xfrm>
          <a:prstGeom prst="rect">
            <a:avLst/>
          </a:prstGeom>
          <a:solidFill>
            <a:srgbClr val="FFC000"/>
          </a:solidFill>
          <a:ln w="12700"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? za 1</a:t>
            </a:r>
          </a:p>
          <a:p>
            <a:pPr algn="ctr"/>
            <a:r>
              <a:rPr lang="cs-CZ" dirty="0" smtClean="0"/>
              <a:t>Co je to preambule?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Typ státu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44958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stát může být republika, monarchie, unitární nebo federace</a:t>
            </a:r>
          </a:p>
          <a:p>
            <a:endParaRPr lang="cs-CZ" sz="1000" dirty="0" smtClean="0"/>
          </a:p>
          <a:p>
            <a:pPr lvl="1"/>
            <a:endParaRPr lang="cs-CZ" sz="22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395536" y="2060848"/>
            <a:ext cx="41764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FEDERACE</a:t>
            </a:r>
            <a:r>
              <a:rPr lang="cs-CZ" sz="2200" u="sng" dirty="0" smtClean="0"/>
              <a:t> </a:t>
            </a:r>
          </a:p>
          <a:p>
            <a:endParaRPr lang="cs-CZ" sz="800" dirty="0"/>
          </a:p>
          <a:p>
            <a:r>
              <a:rPr lang="cs-CZ" sz="2200" dirty="0" smtClean="0"/>
              <a:t> </a:t>
            </a:r>
            <a:r>
              <a:rPr lang="cs-CZ" sz="2000" dirty="0" smtClean="0"/>
              <a:t>= pevný svazek států </a:t>
            </a:r>
          </a:p>
          <a:p>
            <a:r>
              <a:rPr lang="cs-CZ" sz="2000" dirty="0" smtClean="0"/>
              <a:t>s jednotnou zahraniční politikou, armádou, měnou…</a:t>
            </a:r>
          </a:p>
          <a:p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v mezistátních vztazích vystupuje jako jednotný subjekt 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je nutné vymezit pravomoci a kompetenci ústředních orgánů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příklady federací: Spolková země Německo, Švýcarsko</a:t>
            </a:r>
          </a:p>
        </p:txBody>
      </p:sp>
      <p:sp>
        <p:nvSpPr>
          <p:cNvPr id="7" name="Obdélník 6"/>
          <p:cNvSpPr/>
          <p:nvPr/>
        </p:nvSpPr>
        <p:spPr>
          <a:xfrm>
            <a:off x="4499992" y="2204864"/>
            <a:ext cx="4355976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200" b="1" u="sng" dirty="0" smtClean="0"/>
              <a:t>KONFEDERACE</a:t>
            </a:r>
          </a:p>
          <a:p>
            <a:endParaRPr lang="cs-CZ" sz="800" b="1" u="sng" dirty="0" smtClean="0"/>
          </a:p>
          <a:p>
            <a:pPr algn="r"/>
            <a:r>
              <a:rPr lang="cs-CZ" sz="2000" dirty="0" smtClean="0"/>
              <a:t>= volné spojení států, ve kterém každý sdružený stát zůstává samostatným subjektem mezinárodního práva</a:t>
            </a:r>
          </a:p>
          <a:p>
            <a:pPr lvl="1" algn="r">
              <a:buFont typeface="Arial" pitchFamily="34" charset="0"/>
              <a:buChar char="•"/>
            </a:pPr>
            <a:endParaRPr lang="cs-CZ" sz="900" dirty="0" smtClean="0"/>
          </a:p>
          <a:p>
            <a:pPr lvl="1" algn="r">
              <a:buFont typeface="Arial" pitchFamily="34" charset="0"/>
              <a:buChar char="•"/>
            </a:pPr>
            <a:r>
              <a:rPr lang="cs-CZ" sz="2000" dirty="0" smtClean="0"/>
              <a:t> přechodná fáze buď rozpadu federace nebo snaha unitárního státu vytvořit federaci</a:t>
            </a:r>
          </a:p>
          <a:p>
            <a:pPr lvl="1" algn="r">
              <a:buFont typeface="Arial" pitchFamily="34" charset="0"/>
              <a:buChar char="•"/>
            </a:pPr>
            <a:endParaRPr lang="cs-CZ" sz="2000" dirty="0" smtClean="0"/>
          </a:p>
          <a:p>
            <a:pPr lvl="1" algn="r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touto fází si prošlo např.: USA</a:t>
            </a:r>
          </a:p>
          <a:p>
            <a:r>
              <a:rPr lang="cs-CZ" sz="2200" u="sng" dirty="0" smtClean="0"/>
              <a:t> </a:t>
            </a:r>
            <a:endParaRPr lang="cs-CZ" sz="220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475656" y="6309320"/>
            <a:ext cx="7490792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Nejvyšší orgány státní moci a správy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3671320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dirty="0" smtClean="0"/>
              <a:t>V ústavách se uzákoňuje:</a:t>
            </a:r>
          </a:p>
          <a:p>
            <a:endParaRPr lang="cs-CZ" sz="2200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07704" y="6193949"/>
            <a:ext cx="7632848" cy="664051"/>
          </a:xfrm>
        </p:spPr>
        <p:txBody>
          <a:bodyPr/>
          <a:lstStyle/>
          <a:p>
            <a:pPr algn="l"/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-612576" y="1268760"/>
          <a:ext cx="1173730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Rozdělení státní moci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146876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rozdělení na tři </a:t>
            </a:r>
            <a:r>
              <a:rPr lang="cs-CZ" sz="1800" dirty="0" smtClean="0"/>
              <a:t>(na sobě nezávislé) </a:t>
            </a:r>
            <a:r>
              <a:rPr lang="cs-CZ" sz="2200" dirty="0" smtClean="0"/>
              <a:t>složky má znemožnit, aby se u některého státního orgánu nesoustředila příliš velká pravomoc, která by mohla být zneužita k potlačení demokracie</a:t>
            </a:r>
          </a:p>
          <a:p>
            <a:endParaRPr lang="cs-CZ" sz="800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331640" y="6237312"/>
            <a:ext cx="7346776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539552" y="3140968"/>
          <a:ext cx="813690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IV. Základní práva a svobody občanů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 smtClean="0"/>
              <a:t>uzákoňují se na podkladě:</a:t>
            </a:r>
          </a:p>
          <a:p>
            <a:pPr lvl="1"/>
            <a:r>
              <a:rPr lang="cs-CZ" sz="2000" b="1" u="sng" dirty="0" smtClean="0"/>
              <a:t>Všeobecné deklaraci lidských práv</a:t>
            </a:r>
          </a:p>
          <a:p>
            <a:pPr lvl="1"/>
            <a:r>
              <a:rPr lang="cs-CZ" sz="2000" b="1" u="sng" dirty="0" smtClean="0"/>
              <a:t>Mezinárodního paktu o hospodářských, sociálních a kulturních právech </a:t>
            </a:r>
            <a:endParaRPr lang="cs-CZ" sz="2000" dirty="0" smtClean="0"/>
          </a:p>
          <a:p>
            <a:pPr lvl="1"/>
            <a:r>
              <a:rPr lang="cs-CZ" sz="2000" b="1" u="sng" dirty="0" smtClean="0"/>
              <a:t>Mezinárodního paktu o občanských a politických právech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cs-CZ" sz="8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200" dirty="0" smtClean="0"/>
              <a:t>tyto dokumenty vycházejí z přesvědčení, že všichni mají užívat základních občanských svobod a mají právo na stejnou zákonnou ochranu bez jakéhokoli rozlišování (diskriminace) </a:t>
            </a:r>
          </a:p>
          <a:p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Zopakujme si státní symboly ČR:</a:t>
            </a:r>
          </a:p>
          <a:p>
            <a:pPr>
              <a:buNone/>
            </a:pPr>
            <a:r>
              <a:rPr lang="cs-CZ" sz="1500" dirty="0" smtClean="0">
                <a:hlinkClick r:id="rId2"/>
              </a:rPr>
              <a:t>http://cs.wikipedia.org/wiki/St%C3%A1tn%C3%AD_symboly_%C4%8Cesk%C3%A9_republiky</a:t>
            </a:r>
            <a:endParaRPr lang="cs-CZ" sz="1500" dirty="0" smtClean="0"/>
          </a:p>
          <a:p>
            <a:endParaRPr lang="cs-CZ" sz="22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292080" y="5949280"/>
            <a:ext cx="3707904" cy="738664"/>
          </a:xfrm>
          <a:prstGeom prst="rect">
            <a:avLst/>
          </a:prstGeom>
          <a:solidFill>
            <a:srgbClr val="FFC000"/>
          </a:solidFill>
          <a:ln w="12700"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? za 1</a:t>
            </a:r>
          </a:p>
          <a:p>
            <a:pPr algn="ctr"/>
            <a:r>
              <a:rPr lang="cs-CZ" dirty="0" smtClean="0"/>
              <a:t>Vyjmenuj státní symboly: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Ústava ČR </a:t>
            </a:r>
            <a:r>
              <a:rPr lang="cs-CZ" sz="2400" dirty="0" smtClean="0"/>
              <a:t>– ústavní zákon č. 1/1993 Sb.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42520" cy="4752528"/>
          </a:xfrm>
        </p:spPr>
        <p:txBody>
          <a:bodyPr>
            <a:normAutofit fontScale="92500"/>
          </a:bodyPr>
          <a:lstStyle/>
          <a:p>
            <a:r>
              <a:rPr lang="cs-CZ" sz="2200" dirty="0" smtClean="0"/>
              <a:t>obsahuje preambuli a 113 článků rozdělených do 8 hlav</a:t>
            </a:r>
          </a:p>
          <a:p>
            <a:endParaRPr lang="cs-CZ" sz="2200" dirty="0" smtClean="0"/>
          </a:p>
          <a:p>
            <a:r>
              <a:rPr lang="cs-CZ" sz="2200" u="sng" dirty="0" smtClean="0"/>
              <a:t>Co je to preambule?</a:t>
            </a:r>
          </a:p>
          <a:p>
            <a:pPr marL="880110" lvl="1" indent="-514350">
              <a:buNone/>
            </a:pPr>
            <a:r>
              <a:rPr lang="cs-CZ" sz="1700" dirty="0" smtClean="0"/>
              <a:t>		Praktická ukázka: </a:t>
            </a:r>
            <a:r>
              <a:rPr lang="cs-CZ" sz="1700" dirty="0" smtClean="0">
                <a:hlinkClick r:id="rId2"/>
              </a:rPr>
              <a:t>http://www.</a:t>
            </a:r>
            <a:r>
              <a:rPr lang="cs-CZ" sz="1700" dirty="0" err="1" smtClean="0">
                <a:hlinkClick r:id="rId2"/>
              </a:rPr>
              <a:t>psp.cz</a:t>
            </a:r>
            <a:r>
              <a:rPr lang="cs-CZ" sz="1700" dirty="0" smtClean="0">
                <a:hlinkClick r:id="rId2"/>
              </a:rPr>
              <a:t>/</a:t>
            </a:r>
            <a:r>
              <a:rPr lang="cs-CZ" sz="1700" dirty="0" err="1" smtClean="0">
                <a:hlinkClick r:id="rId2"/>
              </a:rPr>
              <a:t>docs</a:t>
            </a:r>
            <a:r>
              <a:rPr lang="cs-CZ" sz="1700" dirty="0" smtClean="0">
                <a:hlinkClick r:id="rId2"/>
              </a:rPr>
              <a:t>/</a:t>
            </a:r>
            <a:r>
              <a:rPr lang="cs-CZ" sz="1700" dirty="0" err="1" smtClean="0">
                <a:hlinkClick r:id="rId2"/>
              </a:rPr>
              <a:t>laws</a:t>
            </a:r>
            <a:r>
              <a:rPr lang="cs-CZ" sz="1700" dirty="0" smtClean="0">
                <a:hlinkClick r:id="rId2"/>
              </a:rPr>
              <a:t>/</a:t>
            </a:r>
            <a:r>
              <a:rPr lang="cs-CZ" sz="1700" dirty="0" err="1" smtClean="0">
                <a:hlinkClick r:id="rId2"/>
              </a:rPr>
              <a:t>constitution.html</a:t>
            </a:r>
            <a:r>
              <a:rPr lang="cs-CZ" sz="1700" dirty="0" smtClean="0"/>
              <a:t>		</a:t>
            </a:r>
            <a:endParaRPr lang="cs-CZ" sz="2200" u="sng" dirty="0" smtClean="0"/>
          </a:p>
          <a:p>
            <a:pPr lvl="1"/>
            <a:r>
              <a:rPr lang="cs-CZ" sz="2000" dirty="0" smtClean="0"/>
              <a:t>je zde vyjádřena </a:t>
            </a:r>
            <a:r>
              <a:rPr lang="cs-CZ" sz="2000" u="sng" dirty="0" smtClean="0"/>
              <a:t>věrnost občanů tradicí </a:t>
            </a:r>
            <a:r>
              <a:rPr lang="cs-CZ" sz="2000" dirty="0" smtClean="0"/>
              <a:t>dávné státnosti zemí Koruny české i státnosti československé a jejich odhodlání (budovat, chránit a rozvíjet ČR)</a:t>
            </a:r>
          </a:p>
          <a:p>
            <a:pPr lvl="1"/>
            <a:endParaRPr lang="cs-CZ" sz="800" dirty="0" smtClean="0"/>
          </a:p>
          <a:p>
            <a:pPr lvl="1"/>
            <a:r>
              <a:rPr lang="cs-CZ" sz="2000" dirty="0" smtClean="0"/>
              <a:t>zdůrazňuje </a:t>
            </a:r>
            <a:r>
              <a:rPr lang="cs-CZ" sz="2000" u="sng" dirty="0" smtClean="0"/>
              <a:t>svobodu a demokracii státu</a:t>
            </a:r>
            <a:r>
              <a:rPr lang="cs-CZ" sz="2000" dirty="0" smtClean="0"/>
              <a:t> založeného na úctě k lidským právům a na zásadách občanské společnosti</a:t>
            </a:r>
          </a:p>
          <a:p>
            <a:pPr lvl="1"/>
            <a:endParaRPr lang="cs-CZ" sz="800" dirty="0" smtClean="0"/>
          </a:p>
          <a:p>
            <a:pPr lvl="1"/>
            <a:r>
              <a:rPr lang="cs-CZ" sz="2000" dirty="0" smtClean="0"/>
              <a:t>zavazuje se k:	</a:t>
            </a:r>
          </a:p>
          <a:p>
            <a:pPr lvl="2"/>
            <a:r>
              <a:rPr lang="cs-CZ" sz="1800" dirty="0" smtClean="0"/>
              <a:t>společnému střežení a rozvíjení zděděného přírodního, kulturního, hmotného a duchovního dědictví</a:t>
            </a:r>
          </a:p>
          <a:p>
            <a:pPr lvl="2"/>
            <a:r>
              <a:rPr lang="cs-CZ" sz="1800" dirty="0" smtClean="0"/>
              <a:t>řízení se všemi osvědčeným principy právního státu 	</a:t>
            </a:r>
            <a:endParaRPr lang="cs-CZ" sz="18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051720" y="6237312"/>
            <a:ext cx="6914728" cy="365125"/>
          </a:xfrm>
        </p:spPr>
        <p:txBody>
          <a:bodyPr/>
          <a:lstStyle/>
          <a:p>
            <a:r>
              <a:rPr lang="cs-CZ" dirty="0" smtClean="0"/>
              <a:t>Materiál zpracován v rámci projektu EU OP VK ZKV, Ing. Jitka Zelená/prosinec 2012</a:t>
            </a:r>
            <a:endParaRPr lang="cs-CZ" dirty="0"/>
          </a:p>
        </p:txBody>
      </p:sp>
      <p:sp>
        <p:nvSpPr>
          <p:cNvPr id="7" name="Dvaatřiceticípá hvězda 6"/>
          <p:cNvSpPr/>
          <p:nvPr/>
        </p:nvSpPr>
        <p:spPr>
          <a:xfrm>
            <a:off x="6732240" y="1772816"/>
            <a:ext cx="2195736" cy="79208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cs-CZ" sz="1400" dirty="0" smtClean="0">
                <a:solidFill>
                  <a:schemeClr val="bg1"/>
                </a:solidFill>
              </a:rPr>
              <a:t>učebnice strana 17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 smtClean="0"/>
              <a:t>ustanovení Ústavy 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E066E7E-E29B-47C5-AEE3-E77C8DB63A8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ČR je charakterizována jako svrchovaný, jednotný, demokratický právní stát</a:t>
            </a:r>
          </a:p>
          <a:p>
            <a:endParaRPr lang="cs-CZ" sz="800" dirty="0" smtClean="0"/>
          </a:p>
          <a:p>
            <a:r>
              <a:rPr lang="cs-CZ" sz="2200" dirty="0" smtClean="0"/>
              <a:t>politický systém je založen na svobodném vzniku a volné soutěži politických </a:t>
            </a:r>
            <a:r>
              <a:rPr lang="cs-CZ" sz="2200" dirty="0" smtClean="0"/>
              <a:t>stran</a:t>
            </a:r>
            <a:endParaRPr lang="cs-CZ" sz="2200" dirty="0" smtClean="0"/>
          </a:p>
          <a:p>
            <a:endParaRPr lang="cs-CZ" sz="800" dirty="0" smtClean="0"/>
          </a:p>
          <a:p>
            <a:r>
              <a:rPr lang="cs-CZ" sz="2200" dirty="0" smtClean="0"/>
              <a:t>politická rozhodnutí vycházejí z vůle většiny (dbá se na </a:t>
            </a:r>
            <a:r>
              <a:rPr lang="cs-CZ" sz="2200" dirty="0" smtClean="0"/>
              <a:t>ochranu </a:t>
            </a:r>
            <a:r>
              <a:rPr lang="cs-CZ" sz="2200" dirty="0" smtClean="0"/>
              <a:t>menšin)</a:t>
            </a:r>
          </a:p>
          <a:p>
            <a:endParaRPr lang="cs-CZ" sz="800" dirty="0" smtClean="0"/>
          </a:p>
          <a:p>
            <a:r>
              <a:rPr lang="cs-CZ" sz="2200" dirty="0" smtClean="0"/>
              <a:t>stát je povinen dbát o šetrné využívání přírodních zdrojů     a o přírodní bohatství</a:t>
            </a:r>
          </a:p>
          <a:p>
            <a:endParaRPr lang="cs-CZ" sz="800" dirty="0" smtClean="0"/>
          </a:p>
          <a:p>
            <a:r>
              <a:rPr lang="cs-CZ" sz="2200" dirty="0" smtClean="0"/>
              <a:t>nikdo nemůže být proti své vůli zbaven státního občanství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562800" cy="365125"/>
          </a:xfrm>
        </p:spPr>
        <p:txBody>
          <a:bodyPr/>
          <a:lstStyle/>
          <a:p>
            <a:r>
              <a:rPr lang="cs-CZ" smtClean="0"/>
              <a:t>Materiál zpracován v rámci projektu EU OP VK ZKV, Ing. Jitka Zelená/prosinec 2012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441</TotalTime>
  <Words>1399</Words>
  <Application>Microsoft Office PowerPoint</Application>
  <PresentationFormat>Předvádění na obrazovce (4:3)</PresentationFormat>
  <Paragraphs>311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Medián</vt:lpstr>
      <vt:lpstr>ÚSTAVNÍ PRÁVO </vt:lpstr>
      <vt:lpstr>Ústavní právo</vt:lpstr>
      <vt:lpstr>Ústava = nejvyšší zákon státu</vt:lpstr>
      <vt:lpstr>I. Typ státu </vt:lpstr>
      <vt:lpstr>II. Nejvyšší orgány státní moci a správy</vt:lpstr>
      <vt:lpstr>III. Rozdělení státní moci</vt:lpstr>
      <vt:lpstr>IV. Základní práva a svobody občanů</vt:lpstr>
      <vt:lpstr>Ústava ČR – ústavní zákon č. 1/1993 Sb.</vt:lpstr>
      <vt:lpstr>Základní ustanovení Ústavy ČR</vt:lpstr>
      <vt:lpstr>Moc zákonodárná = Parlament</vt:lpstr>
      <vt:lpstr>Schůze a rozhodnutí Parlamentu</vt:lpstr>
      <vt:lpstr>Legislativní činnost I.</vt:lpstr>
      <vt:lpstr>Legislativní činnost II.</vt:lpstr>
      <vt:lpstr>Přijaté zákony</vt:lpstr>
      <vt:lpstr>Moc výkonná = vláda + prezident</vt:lpstr>
      <vt:lpstr>Vláda - předseda, místopředsedové a ministři</vt:lpstr>
      <vt:lpstr>Moc soudní</vt:lpstr>
      <vt:lpstr>Soudy, NKÚ, ČNB</vt:lpstr>
      <vt:lpstr>Územní samospráva</vt:lpstr>
      <vt:lpstr>Shrnutí celku:</vt:lpstr>
      <vt:lpstr>DĚKUJI ZA POZORNOST.</vt:lpstr>
    </vt:vector>
  </TitlesOfParts>
  <Company>SOŠ Nové Město na Moravě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PRÁVO</dc:title>
  <dc:creator>zelena</dc:creator>
  <cp:lastModifiedBy>zelena</cp:lastModifiedBy>
  <cp:revision>61</cp:revision>
  <dcterms:created xsi:type="dcterms:W3CDTF">2012-01-30T09:32:53Z</dcterms:created>
  <dcterms:modified xsi:type="dcterms:W3CDTF">2013-01-05T19:09:17Z</dcterms:modified>
</cp:coreProperties>
</file>